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241213"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h1s72iWA0CBXyBGzDLnh4KOO5+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34" autoAdjust="0"/>
  </p:normalViewPr>
  <p:slideViewPr>
    <p:cSldViewPr snapToGrid="0">
      <p:cViewPr>
        <p:scale>
          <a:sx n="100" d="100"/>
          <a:sy n="100" d="100"/>
        </p:scale>
        <p:origin x="1038" y="-246"/>
      </p:cViewPr>
      <p:guideLst>
        <p:guide orient="horz" pos="2160"/>
        <p:guide pos="384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4" name="Google Shape;294;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95" name="Google Shape;295;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96" name="Google Shape;296;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303" name="Google Shape;303;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304" name="Google Shape;304;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305" name="Google Shape;305;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Se volvió claro que los enfoques individuales al desarrollo de programas no escalaban hacia los grandes y complejos sistemas de software. No eran confiables, costaban más de lo esperado y se distribuían con demora.</a:t>
            </a:r>
            <a:endParaRPr dirty="0"/>
          </a:p>
        </p:txBody>
      </p:sp>
      <p:sp>
        <p:nvSpPr>
          <p:cNvPr id="559" name="Google Shape;559;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2" name="Google Shape;60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9" name="Google Shape;679;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80" name="Google Shape;680;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81" name="Google Shape;681;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u="sng" dirty="0"/>
          </a:p>
        </p:txBody>
      </p:sp>
      <p:sp>
        <p:nvSpPr>
          <p:cNvPr id="1024" name="Google Shape;1024;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32" name="Google Shape;113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56" name="Google Shape;1156;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58aeebf75_0_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1e58aeebf75_0_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9" name="Google Shape;1219;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8" name="Google Shape;1258;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0" name="Google Shape;20;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3" name="Google Shape;23;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
        <p:nvSpPr>
          <p:cNvPr id="24" name="Google Shape;24;p32"/>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95"/>
        <p:cNvGrpSpPr/>
        <p:nvPr/>
      </p:nvGrpSpPr>
      <p:grpSpPr>
        <a:xfrm>
          <a:off x="0" y="0"/>
          <a:ext cx="0" cy="0"/>
          <a:chOff x="0" y="0"/>
          <a:chExt cx="0" cy="0"/>
        </a:xfrm>
      </p:grpSpPr>
      <p:sp>
        <p:nvSpPr>
          <p:cNvPr id="96" name="Google Shape;96;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8" name="Google Shape;98;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9"/>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101"/>
        <p:cNvGrpSpPr/>
        <p:nvPr/>
      </p:nvGrpSpPr>
      <p:grpSpPr>
        <a:xfrm>
          <a:off x="0" y="0"/>
          <a:ext cx="0" cy="0"/>
          <a:chOff x="0" y="0"/>
          <a:chExt cx="0" cy="0"/>
        </a:xfrm>
      </p:grpSpPr>
      <p:sp>
        <p:nvSpPr>
          <p:cNvPr id="102" name="Google Shape;10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4" name="Google Shape;10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05" name="Google Shape;10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106" name="Google Shape;10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07" name="Google Shape;10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10" name="Google Shape;11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11" name="Google Shape;111;p15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112"/>
        <p:cNvGrpSpPr/>
        <p:nvPr/>
      </p:nvGrpSpPr>
      <p:grpSpPr>
        <a:xfrm>
          <a:off x="0" y="0"/>
          <a:ext cx="0" cy="0"/>
          <a:chOff x="0" y="0"/>
          <a:chExt cx="0" cy="0"/>
        </a:xfrm>
      </p:grpSpPr>
      <p:sp>
        <p:nvSpPr>
          <p:cNvPr id="113" name="Google Shape;113;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5" name="Google Shape;115;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6" name="Google Shape;116;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7" name="Google Shape;117;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118" name="Google Shape;118;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9" name="Google Shape;119;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1" name="Google Shape;13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2" name="Google Shape;13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3" name="Google Shape;13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4" name="Google Shape;13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37"/>
        <p:cNvGrpSpPr/>
        <p:nvPr/>
      </p:nvGrpSpPr>
      <p:grpSpPr>
        <a:xfrm>
          <a:off x="0" y="0"/>
          <a:ext cx="0" cy="0"/>
          <a:chOff x="0" y="0"/>
          <a:chExt cx="0" cy="0"/>
        </a:xfrm>
      </p:grpSpPr>
      <p:sp>
        <p:nvSpPr>
          <p:cNvPr id="138" name="Google Shape;13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1" name="Google Shape;14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41"/>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45"/>
        <p:cNvGrpSpPr/>
        <p:nvPr/>
      </p:nvGrpSpPr>
      <p:grpSpPr>
        <a:xfrm>
          <a:off x="0" y="0"/>
          <a:ext cx="0" cy="0"/>
          <a:chOff x="0" y="0"/>
          <a:chExt cx="0" cy="0"/>
        </a:xfrm>
      </p:grpSpPr>
      <p:sp>
        <p:nvSpPr>
          <p:cNvPr id="146" name="Google Shape;146;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0" name="Google Shape;150;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1" name="Google Shape;151;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54"/>
        <p:cNvGrpSpPr/>
        <p:nvPr/>
      </p:nvGrpSpPr>
      <p:grpSpPr>
        <a:xfrm>
          <a:off x="0" y="0"/>
          <a:ext cx="0" cy="0"/>
          <a:chOff x="0" y="0"/>
          <a:chExt cx="0" cy="0"/>
        </a:xfrm>
      </p:grpSpPr>
      <p:sp>
        <p:nvSpPr>
          <p:cNvPr id="155" name="Google Shape;155;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a:spLocks noGrp="1"/>
          </p:cNvSpPr>
          <p:nvPr>
            <p:ph type="pic" idx="2"/>
          </p:nvPr>
        </p:nvSpPr>
        <p:spPr>
          <a:xfrm>
            <a:off x="16" y="0"/>
            <a:ext cx="12241198" cy="4915076"/>
          </a:xfrm>
          <a:prstGeom prst="rect">
            <a:avLst/>
          </a:prstGeom>
          <a:solidFill>
            <a:srgbClr val="C6D1DD"/>
          </a:solidFill>
          <a:ln>
            <a:noFill/>
          </a:ln>
        </p:spPr>
      </p:sp>
      <p:sp>
        <p:nvSpPr>
          <p:cNvPr id="159" name="Google Shape;159;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0" name="Google Shape;160;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6" name="Google Shape;166;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69"/>
        <p:cNvGrpSpPr/>
        <p:nvPr/>
      </p:nvGrpSpPr>
      <p:grpSpPr>
        <a:xfrm>
          <a:off x="0" y="0"/>
          <a:ext cx="0" cy="0"/>
          <a:chOff x="0" y="0"/>
          <a:chExt cx="0" cy="0"/>
        </a:xfrm>
      </p:grpSpPr>
      <p:sp>
        <p:nvSpPr>
          <p:cNvPr id="170" name="Google Shape;170;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4" name="Google Shape;174;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1" name="Google Shape;31;p34"/>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80" name="Google Shape;180;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6" name="Google Shape;186;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7" name="Google Shape;187;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8" name="Google Shape;188;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9" name="Google Shape;189;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4" name="Google Shape;194;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6" name="Google Shape;196;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4" name="Google Shape;204;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6" name="Google Shape;206;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14" name="Google Shape;214;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6" name="Google Shape;216;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24" name="Google Shape;224;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6" name="Google Shape;226;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34" name="Google Shape;234;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6" name="Google Shape;236;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44" name="Google Shape;244;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6" name="Google Shape;246;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4" name="Google Shape;254;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6" name="Google Shape;256;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64" name="Google Shape;264;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6" name="Google Shape;266;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sp>
        <p:nvSpPr>
          <p:cNvPr id="33" name="Google Shape;33;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7" name="Google Shape;37;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40" name="Google Shape;40;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41" name="Google Shape;41;p33"/>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74" name="Google Shape;274;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6" name="Google Shape;276;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84" name="Google Shape;284;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86" name="Google Shape;286;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42"/>
        <p:cNvGrpSpPr/>
        <p:nvPr/>
      </p:nvGrpSpPr>
      <p:grpSpPr>
        <a:xfrm>
          <a:off x="0" y="0"/>
          <a:ext cx="0" cy="0"/>
          <a:chOff x="0" y="0"/>
          <a:chExt cx="0" cy="0"/>
        </a:xfrm>
      </p:grpSpPr>
      <p:sp>
        <p:nvSpPr>
          <p:cNvPr id="43" name="Google Shape;43;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5" name="Google Shape;45;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46" name="Google Shape;46;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47" name="Google Shape;47;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48" name="Google Shape;48;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51" name="Google Shape;51;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52" name="Google Shape;52;p15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58" name="Google Shape;58;p3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2" name="Google Shape;62;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67" name="Google Shape;67;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
        <p:nvSpPr>
          <p:cNvPr id="68" name="Google Shape;68;p3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9"/>
        <p:cNvGrpSpPr/>
        <p:nvPr/>
      </p:nvGrpSpPr>
      <p:grpSpPr>
        <a:xfrm>
          <a:off x="0" y="0"/>
          <a:ext cx="0" cy="0"/>
          <a:chOff x="0" y="0"/>
          <a:chExt cx="0" cy="0"/>
        </a:xfrm>
      </p:grpSpPr>
      <p:sp>
        <p:nvSpPr>
          <p:cNvPr id="70" name="Google Shape;70;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4" name="Google Shape;74;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77" name="Google Shape;77;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78" name="Google Shape;78;p3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88"/>
        <p:cNvGrpSpPr/>
        <p:nvPr/>
      </p:nvGrpSpPr>
      <p:grpSpPr>
        <a:xfrm>
          <a:off x="0" y="0"/>
          <a:ext cx="0" cy="0"/>
          <a:chOff x="0" y="0"/>
          <a:chExt cx="0" cy="0"/>
        </a:xfrm>
      </p:grpSpPr>
      <p:sp>
        <p:nvSpPr>
          <p:cNvPr id="89" name="Google Shape;89;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1" name="Google Shape;91;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2" name="Google Shape;92;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4" name="Google Shape;94;p15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19784"/>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1"/>
          <p:cNvSpPr txBox="1">
            <a:spLocks noGrp="1"/>
          </p:cNvSpPr>
          <p:nvPr>
            <p:ph type="ftr" idx="1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signaturas.info.unlp.edu.a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pic>
        <p:nvPicPr>
          <p:cNvPr id="299" name="Google Shape;299;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5" name="Google Shape;365;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6" name="Google Shape;366;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7" name="Google Shape;367;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8" name="Google Shape;368;p3"/>
          <p:cNvGrpSpPr/>
          <p:nvPr/>
        </p:nvGrpSpPr>
        <p:grpSpPr>
          <a:xfrm>
            <a:off x="5132265" y="2080088"/>
            <a:ext cx="4104456" cy="2500314"/>
            <a:chOff x="6048598" y="1988840"/>
            <a:chExt cx="3866779" cy="2215840"/>
          </a:xfrm>
        </p:grpSpPr>
        <p:pic>
          <p:nvPicPr>
            <p:cNvPr id="369" name="Google Shape;369;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70" name="Google Shape;370;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71" name="Google Shape;371;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2" name="Google Shape;372;p3"/>
          <p:cNvGrpSpPr/>
          <p:nvPr/>
        </p:nvGrpSpPr>
        <p:grpSpPr>
          <a:xfrm>
            <a:off x="721531" y="1846959"/>
            <a:ext cx="3073539" cy="2755900"/>
            <a:chOff x="858828" y="1952295"/>
            <a:chExt cx="3073539" cy="2755900"/>
          </a:xfrm>
        </p:grpSpPr>
        <p:pic>
          <p:nvPicPr>
            <p:cNvPr id="373" name="Google Shape;373;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4" name="Google Shape;374;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5" name="Google Shape;375;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6" name="Google Shape;376;p3"/>
          <p:cNvGrpSpPr/>
          <p:nvPr/>
        </p:nvGrpSpPr>
        <p:grpSpPr>
          <a:xfrm>
            <a:off x="2363741" y="2238376"/>
            <a:ext cx="5271857" cy="3223752"/>
            <a:chOff x="2706047" y="2502188"/>
            <a:chExt cx="4894687" cy="2959939"/>
          </a:xfrm>
        </p:grpSpPr>
        <p:pic>
          <p:nvPicPr>
            <p:cNvPr id="377" name="Google Shape;377;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8" name="Google Shape;378;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6"/>
                                        </p:tgtEl>
                                        <p:attrNameLst>
                                          <p:attrName>style.visibility</p:attrName>
                                        </p:attrNameLst>
                                      </p:cBhvr>
                                      <p:to>
                                        <p:strVal val="visible"/>
                                      </p:to>
                                    </p:set>
                                    <p:animEffect transition="in" filter="fade">
                                      <p:cBhvr>
                                        <p:cTn id="24" dur="2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4" name="Google Shape;384;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5" name="Google Shape;385;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6" name="Google Shape;386;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7" name="Google Shape;387;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8" name="Google Shape;388;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6274"/>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dirty="0">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4" name="Google Shape;394;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5" name="Google Shape;395;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6" name="Google Shape;396;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4" name="Google Shape;404;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5" name="Google Shape;405;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11" name="Google Shape;411;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a:t>No sigue una curva clásica de envejecimiento. </a:t>
            </a:r>
            <a:endParaRPr/>
          </a:p>
          <a:p>
            <a:pPr marL="0" lvl="0" indent="0" algn="l" rtl="0">
              <a:lnSpc>
                <a:spcPct val="90000"/>
              </a:lnSpc>
              <a:spcBef>
                <a:spcPts val="1400"/>
              </a:spcBef>
              <a:spcAft>
                <a:spcPts val="0"/>
              </a:spcAft>
              <a:buSzPts val="2400"/>
              <a:buNone/>
            </a:pPr>
            <a:endParaRPr/>
          </a:p>
        </p:txBody>
      </p:sp>
      <p:sp>
        <p:nvSpPr>
          <p:cNvPr id="412" name="Google Shape;412;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3" name="Google Shape;413;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6" name="Google Shape;416;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7" name="Google Shape;417;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3096270" y="4655295"/>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El problema no está en el tiempo de operación, sino en los cambios.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4" name="Google Shape;424;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6" name="Google Shape;426;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br>
              <a:rPr lang="es-ES" sz="4400" b="1"/>
            </a:br>
            <a:r>
              <a:rPr lang="es-ES" sz="4400" b="1"/>
              <a:t>Software libre</a:t>
            </a:r>
            <a:endParaRPr/>
          </a:p>
        </p:txBody>
      </p:sp>
      <p:sp>
        <p:nvSpPr>
          <p:cNvPr id="437" name="Google Shape;437;p4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sp>
        <p:nvSpPr>
          <p:cNvPr id="438" name="Google Shape;438;p4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39" name="Google Shape;439;p48"/>
          <p:cNvSpPr/>
          <p:nvPr/>
        </p:nvSpPr>
        <p:spPr>
          <a:xfrm>
            <a:off x="625911" y="2022302"/>
            <a:ext cx="9584677"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E</a:t>
            </a:r>
            <a:r>
              <a:rPr lang="es-ES" sz="2400" b="0" i="0" u="none" strike="noStrike" cap="non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En concreto se refiere a cuatro libertades: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ejecutar el programa en cualquier sitio, con cualquier propósito y para siempre.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estudiarlo y adaptarlo a nuestras necesidades. Esto exige el acceso al código fuente.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de redistribución, de modo que se nos permita colaborar con vecinos y amigos.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mejorar el programa y publicar las mejoras. También exige el código fuente.</a:t>
            </a:r>
            <a:endParaRPr sz="2400" b="0" i="0" u="none" strike="noStrike" cap="none">
              <a:solidFill>
                <a:schemeClr val="dk1"/>
              </a:solidFill>
              <a:latin typeface="Calibri"/>
              <a:ea typeface="Calibri"/>
              <a:cs typeface="Calibri"/>
              <a:sym typeface="Calibri"/>
            </a:endParaRPr>
          </a:p>
        </p:txBody>
      </p:sp>
      <p:pic>
        <p:nvPicPr>
          <p:cNvPr id="440" name="Google Shape;440;p48"/>
          <p:cNvPicPr preferRelativeResize="0"/>
          <p:nvPr/>
        </p:nvPicPr>
        <p:blipFill rotWithShape="1">
          <a:blip r:embed="rId3">
            <a:alphaModFix/>
          </a:blip>
          <a:srcRect/>
          <a:stretch/>
        </p:blipFill>
        <p:spPr>
          <a:xfrm>
            <a:off x="8397175" y="223347"/>
            <a:ext cx="3677163" cy="2629267"/>
          </a:xfrm>
          <a:prstGeom prst="rect">
            <a:avLst/>
          </a:prstGeom>
          <a:noFill/>
          <a:ln>
            <a:noFill/>
          </a:ln>
        </p:spPr>
      </p:pic>
      <p:sp>
        <p:nvSpPr>
          <p:cNvPr id="441" name="Google Shape;441;p48"/>
          <p:cNvSpPr txBox="1"/>
          <p:nvPr/>
        </p:nvSpPr>
        <p:spPr>
          <a:xfrm>
            <a:off x="5579165" y="6490714"/>
            <a:ext cx="61225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Software libre para una sociedad libre.  Richard M. Stallman </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47" name="Google Shape;447;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grpSp>
        <p:nvGrpSpPr>
          <p:cNvPr id="448" name="Google Shape;448;p8"/>
          <p:cNvGrpSpPr/>
          <p:nvPr/>
        </p:nvGrpSpPr>
        <p:grpSpPr>
          <a:xfrm>
            <a:off x="2613650" y="1799948"/>
            <a:ext cx="5111126" cy="657815"/>
            <a:chOff x="2664221" y="1705629"/>
            <a:chExt cx="6264697" cy="657815"/>
          </a:xfrm>
        </p:grpSpPr>
        <p:sp>
          <p:nvSpPr>
            <p:cNvPr id="449" name="Google Shape;449;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50" name="Google Shape;450;p8"/>
            <p:cNvGrpSpPr/>
            <p:nvPr/>
          </p:nvGrpSpPr>
          <p:grpSpPr>
            <a:xfrm>
              <a:off x="2664221" y="1705629"/>
              <a:ext cx="820107" cy="657815"/>
              <a:chOff x="2664221" y="1705629"/>
              <a:chExt cx="820107" cy="657815"/>
            </a:xfrm>
          </p:grpSpPr>
          <p:sp>
            <p:nvSpPr>
              <p:cNvPr id="451" name="Google Shape;451;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3" name="Google Shape;453;p8"/>
          <p:cNvGrpSpPr/>
          <p:nvPr/>
        </p:nvGrpSpPr>
        <p:grpSpPr>
          <a:xfrm>
            <a:off x="2779932" y="2417711"/>
            <a:ext cx="5221069" cy="657815"/>
            <a:chOff x="2681504" y="2395449"/>
            <a:chExt cx="5221069" cy="657815"/>
          </a:xfrm>
        </p:grpSpPr>
        <p:sp>
          <p:nvSpPr>
            <p:cNvPr id="454" name="Google Shape;454;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55" name="Google Shape;455;p8"/>
            <p:cNvGrpSpPr/>
            <p:nvPr/>
          </p:nvGrpSpPr>
          <p:grpSpPr>
            <a:xfrm>
              <a:off x="2681504" y="2395449"/>
              <a:ext cx="820107" cy="657815"/>
              <a:chOff x="1861397" y="2734935"/>
              <a:chExt cx="820107" cy="657815"/>
            </a:xfrm>
          </p:grpSpPr>
          <p:sp>
            <p:nvSpPr>
              <p:cNvPr id="456" name="Google Shape;45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8" name="Google Shape;458;p8"/>
          <p:cNvGrpSpPr/>
          <p:nvPr/>
        </p:nvGrpSpPr>
        <p:grpSpPr>
          <a:xfrm>
            <a:off x="3425526" y="4235494"/>
            <a:ext cx="6021498" cy="526469"/>
            <a:chOff x="2678073" y="3023015"/>
            <a:chExt cx="6021498" cy="725758"/>
          </a:xfrm>
        </p:grpSpPr>
        <p:sp>
          <p:nvSpPr>
            <p:cNvPr id="459" name="Google Shape;459;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60" name="Google Shape;460;p8"/>
            <p:cNvGrpSpPr/>
            <p:nvPr/>
          </p:nvGrpSpPr>
          <p:grpSpPr>
            <a:xfrm>
              <a:off x="2678073" y="3090958"/>
              <a:ext cx="820107" cy="657815"/>
              <a:chOff x="1861397" y="2734935"/>
              <a:chExt cx="820107" cy="657815"/>
            </a:xfrm>
          </p:grpSpPr>
          <p:sp>
            <p:nvSpPr>
              <p:cNvPr id="461" name="Google Shape;46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3" name="Google Shape;463;p8"/>
          <p:cNvGrpSpPr/>
          <p:nvPr/>
        </p:nvGrpSpPr>
        <p:grpSpPr>
          <a:xfrm>
            <a:off x="3189984" y="3608836"/>
            <a:ext cx="6107922" cy="531517"/>
            <a:chOff x="2678073" y="2993388"/>
            <a:chExt cx="6107922" cy="755385"/>
          </a:xfrm>
        </p:grpSpPr>
        <p:sp>
          <p:nvSpPr>
            <p:cNvPr id="464" name="Google Shape;464;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Integrado </a:t>
              </a:r>
              <a:endParaRPr sz="2000" b="1" i="0" u="none" strike="noStrike" cap="none">
                <a:solidFill>
                  <a:schemeClr val="dk1"/>
                </a:solidFill>
                <a:latin typeface="Calibri"/>
                <a:ea typeface="Calibri"/>
                <a:cs typeface="Calibri"/>
                <a:sym typeface="Calibri"/>
              </a:endParaRPr>
            </a:p>
          </p:txBody>
        </p:sp>
        <p:grpSp>
          <p:nvGrpSpPr>
            <p:cNvPr id="465" name="Google Shape;465;p8"/>
            <p:cNvGrpSpPr/>
            <p:nvPr/>
          </p:nvGrpSpPr>
          <p:grpSpPr>
            <a:xfrm>
              <a:off x="2678073" y="3090958"/>
              <a:ext cx="820107" cy="657815"/>
              <a:chOff x="1861397" y="2734935"/>
              <a:chExt cx="820107" cy="657815"/>
            </a:xfrm>
          </p:grpSpPr>
          <p:sp>
            <p:nvSpPr>
              <p:cNvPr id="466" name="Google Shape;46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8" name="Google Shape;468;p8"/>
          <p:cNvGrpSpPr/>
          <p:nvPr/>
        </p:nvGrpSpPr>
        <p:grpSpPr>
          <a:xfrm>
            <a:off x="3075830" y="3006286"/>
            <a:ext cx="5302859" cy="517905"/>
            <a:chOff x="2678073" y="3090958"/>
            <a:chExt cx="6218124" cy="760666"/>
          </a:xfrm>
        </p:grpSpPr>
        <p:sp>
          <p:nvSpPr>
            <p:cNvPr id="469" name="Google Shape;469;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70" name="Google Shape;470;p8"/>
            <p:cNvGrpSpPr/>
            <p:nvPr/>
          </p:nvGrpSpPr>
          <p:grpSpPr>
            <a:xfrm>
              <a:off x="2678073" y="3090958"/>
              <a:ext cx="820107" cy="657815"/>
              <a:chOff x="1861397" y="2734935"/>
              <a:chExt cx="820107" cy="657815"/>
            </a:xfrm>
          </p:grpSpPr>
          <p:sp>
            <p:nvSpPr>
              <p:cNvPr id="471" name="Google Shape;47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3" name="Google Shape;473;p8"/>
          <p:cNvGrpSpPr/>
          <p:nvPr/>
        </p:nvGrpSpPr>
        <p:grpSpPr>
          <a:xfrm>
            <a:off x="3529872" y="4810133"/>
            <a:ext cx="6336605" cy="657815"/>
            <a:chOff x="2927314" y="3488468"/>
            <a:chExt cx="6336605" cy="657815"/>
          </a:xfrm>
        </p:grpSpPr>
        <p:sp>
          <p:nvSpPr>
            <p:cNvPr id="474" name="Google Shape;474;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Web/Móviles </a:t>
              </a:r>
              <a:endParaRPr sz="2000" b="1" i="0" u="none" strike="noStrike" cap="none">
                <a:solidFill>
                  <a:schemeClr val="dk1"/>
                </a:solidFill>
                <a:latin typeface="Calibri"/>
                <a:ea typeface="Calibri"/>
                <a:cs typeface="Calibri"/>
                <a:sym typeface="Calibri"/>
              </a:endParaRPr>
            </a:p>
          </p:txBody>
        </p:sp>
        <p:grpSp>
          <p:nvGrpSpPr>
            <p:cNvPr id="475" name="Google Shape;475;p8"/>
            <p:cNvGrpSpPr/>
            <p:nvPr/>
          </p:nvGrpSpPr>
          <p:grpSpPr>
            <a:xfrm>
              <a:off x="2927314" y="3488468"/>
              <a:ext cx="820107" cy="657815"/>
              <a:chOff x="2110638" y="3132445"/>
              <a:chExt cx="820107" cy="657815"/>
            </a:xfrm>
          </p:grpSpPr>
          <p:sp>
            <p:nvSpPr>
              <p:cNvPr id="476" name="Google Shape;476;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8" name="Google Shape;478;p8"/>
          <p:cNvGrpSpPr/>
          <p:nvPr/>
        </p:nvGrpSpPr>
        <p:grpSpPr>
          <a:xfrm>
            <a:off x="3835579" y="5439556"/>
            <a:ext cx="6426602" cy="657815"/>
            <a:chOff x="3353684" y="3339886"/>
            <a:chExt cx="6426602" cy="657815"/>
          </a:xfrm>
        </p:grpSpPr>
        <p:sp>
          <p:nvSpPr>
            <p:cNvPr id="479" name="Google Shape;479;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80" name="Google Shape;480;p8"/>
            <p:cNvGrpSpPr/>
            <p:nvPr/>
          </p:nvGrpSpPr>
          <p:grpSpPr>
            <a:xfrm>
              <a:off x="3353684" y="3339886"/>
              <a:ext cx="820107" cy="657815"/>
              <a:chOff x="2537008" y="2983863"/>
              <a:chExt cx="820107" cy="657815"/>
            </a:xfrm>
          </p:grpSpPr>
          <p:sp>
            <p:nvSpPr>
              <p:cNvPr id="481" name="Google Shape;481;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fade">
                                      <p:cBhvr>
                                        <p:cTn id="12" dur="10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Effect transition="in" filter="fade">
                                      <p:cBhvr>
                                        <p:cTn id="17" dur="1000"/>
                                        <p:tgtEl>
                                          <p:spTgt spid="4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additive="base">
                                        <p:cTn id="2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3"/>
                                        </p:tgtEl>
                                        <p:attrNameLst>
                                          <p:attrName>style.visibility</p:attrName>
                                        </p:attrNameLst>
                                      </p:cBhvr>
                                      <p:to>
                                        <p:strVal val="visible"/>
                                      </p:to>
                                    </p:set>
                                    <p:anim calcmode="lin" valueType="num">
                                      <p:cBhvr additive="base">
                                        <p:cTn id="32" dur="500"/>
                                        <p:tgtEl>
                                          <p:spTgt spid="47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fade">
                                      <p:cBhvr>
                                        <p:cTn id="37"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88" name="Google Shape;488;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9" name="Google Shape;489;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pic>
        <p:nvPicPr>
          <p:cNvPr id="490" name="Google Shape;490;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91" name="Google Shape;491;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92" name="Google Shape;492;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93" name="Google Shape;493;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00" name="Google Shape;500;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sp>
        <p:nvSpPr>
          <p:cNvPr id="501" name="Google Shape;501;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503" name="Google Shape;503;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504" name="Google Shape;504;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505" name="Google Shape;505;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506" name="Google Shape;506;p10"/>
          <p:cNvSpPr/>
          <p:nvPr/>
        </p:nvSpPr>
        <p:spPr>
          <a:xfrm>
            <a:off x="3270830" y="2629763"/>
            <a:ext cx="5760640" cy="2736304"/>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Calibri"/>
                <a:ea typeface="Calibri"/>
                <a:cs typeface="Calibri"/>
                <a:sym typeface="Calibri"/>
              </a:rPr>
              <a:t>Para hacer frente a estos retos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000000"/>
                </a:solidFill>
                <a:latin typeface="Calibri"/>
                <a:ea typeface="Calibri"/>
                <a:cs typeface="Calibri"/>
                <a:sym typeface="Calibri"/>
              </a:rPr>
              <a:t>Ingeniería de Software</a:t>
            </a:r>
            <a:endParaRPr sz="3200" b="1" i="0" u="none" strike="noStrike" cap="none">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512" name="Google Shape;512;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12700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13" name="Google Shape;513;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pic>
        <p:nvPicPr>
          <p:cNvPr id="514" name="Google Shape;514;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15" name="Google Shape;515;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8" name="Google Shape;308;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3"/>
              <a:buNone/>
            </a:pPr>
            <a:r>
              <a:rPr lang="es-ES" sz="3000"/>
              <a:t>Materia semestral correspondiente a 2do. año de:</a:t>
            </a:r>
            <a:endParaRPr sz="3000"/>
          </a:p>
          <a:p>
            <a:pPr marL="457200" lvl="0" indent="-342900" algn="l" rtl="0">
              <a:lnSpc>
                <a:spcPct val="90000"/>
              </a:lnSpc>
              <a:spcBef>
                <a:spcPts val="1200"/>
              </a:spcBef>
              <a:spcAft>
                <a:spcPts val="0"/>
              </a:spcAft>
              <a:buSzPct val="64863"/>
              <a:buNone/>
            </a:pPr>
            <a:r>
              <a:rPr lang="es-ES" sz="3000"/>
              <a:t> </a:t>
            </a:r>
            <a:endParaRPr sz="1500"/>
          </a:p>
          <a:p>
            <a:pPr marL="457200" lvl="0" indent="-342900" algn="l" rtl="0">
              <a:lnSpc>
                <a:spcPct val="90000"/>
              </a:lnSpc>
              <a:spcBef>
                <a:spcPts val="1200"/>
              </a:spcBef>
              <a:spcAft>
                <a:spcPts val="0"/>
              </a:spcAft>
              <a:buSzPct val="64863"/>
              <a:buNone/>
            </a:pPr>
            <a:r>
              <a:rPr lang="es-ES" sz="3000"/>
              <a:t>Lic. en Sistemas </a:t>
            </a:r>
            <a:endParaRPr sz="3000"/>
          </a:p>
          <a:p>
            <a:pPr marL="457200" lvl="0" indent="-342900" algn="l" rtl="0">
              <a:lnSpc>
                <a:spcPct val="90000"/>
              </a:lnSpc>
              <a:spcBef>
                <a:spcPts val="1200"/>
              </a:spcBef>
              <a:spcAft>
                <a:spcPts val="0"/>
              </a:spcAft>
              <a:buSzPct val="64863"/>
              <a:buNone/>
            </a:pPr>
            <a:r>
              <a:rPr lang="es-ES" sz="3000"/>
              <a:t>Lic. en Informática</a:t>
            </a:r>
            <a:endParaRPr/>
          </a:p>
          <a:p>
            <a:pPr marL="457200" lvl="0" indent="-342900" algn="l" rtl="0">
              <a:lnSpc>
                <a:spcPct val="90000"/>
              </a:lnSpc>
              <a:spcBef>
                <a:spcPts val="1200"/>
              </a:spcBef>
              <a:spcAft>
                <a:spcPts val="0"/>
              </a:spcAft>
              <a:buSzPct val="64863"/>
              <a:buNone/>
            </a:pPr>
            <a:r>
              <a:rPr lang="es-ES" sz="3000"/>
              <a:t>Analista Programador Universitario</a:t>
            </a:r>
            <a:endParaRPr/>
          </a:p>
          <a:p>
            <a:pPr marL="457200" lvl="0" indent="-342900" algn="l" rtl="0">
              <a:lnSpc>
                <a:spcPct val="90000"/>
              </a:lnSpc>
              <a:spcBef>
                <a:spcPts val="1200"/>
              </a:spcBef>
              <a:spcAft>
                <a:spcPts val="0"/>
              </a:spcAft>
              <a:buSzPct val="64863"/>
              <a:buNone/>
            </a:pPr>
            <a:r>
              <a:rPr lang="es-ES" sz="3000"/>
              <a:t>Analista en TIC</a:t>
            </a:r>
            <a:endParaRPr sz="3000"/>
          </a:p>
          <a:p>
            <a:pPr marL="457200" lvl="0" indent="-228600" algn="l" rtl="0">
              <a:lnSpc>
                <a:spcPct val="90000"/>
              </a:lnSpc>
              <a:spcBef>
                <a:spcPts val="1200"/>
              </a:spcBef>
              <a:spcAft>
                <a:spcPts val="0"/>
              </a:spcAft>
              <a:buSzPct val="64863"/>
              <a:buNone/>
            </a:pPr>
            <a:endParaRPr sz="3000"/>
          </a:p>
          <a:p>
            <a:pPr marL="457200" lvl="0" indent="-342900" algn="l" rtl="0">
              <a:lnSpc>
                <a:spcPct val="90000"/>
              </a:lnSpc>
              <a:spcBef>
                <a:spcPts val="1200"/>
              </a:spcBef>
              <a:spcAft>
                <a:spcPts val="0"/>
              </a:spcAft>
              <a:buSzPct val="64863"/>
              <a:buChar char=" "/>
            </a:pPr>
            <a:r>
              <a:rPr lang="es-ES" sz="3000"/>
              <a:t>Correlativa:</a:t>
            </a:r>
            <a:endParaRPr/>
          </a:p>
          <a:p>
            <a:pPr marL="914400" lvl="1" indent="-342900" algn="l" rtl="0">
              <a:lnSpc>
                <a:spcPct val="90000"/>
              </a:lnSpc>
              <a:spcBef>
                <a:spcPts val="200"/>
              </a:spcBef>
              <a:spcAft>
                <a:spcPts val="0"/>
              </a:spcAft>
              <a:buSzPct val="64863"/>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309" name="Google Shape;30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15240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7"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22" name="Google Shape;522;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
        <p:nvSpPr>
          <p:cNvPr id="523" name="Google Shape;523;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24" name="Google Shape;524;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26" name="Google Shape;526;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27" name="Google Shape;527;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34" name="Google Shape;534;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35" name="Google Shape;535;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41" name="Google Shape;541;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42" name="Google Shape;542;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sp>
        <p:nvSpPr>
          <p:cNvPr id="543" name="Google Shape;543;p14"/>
          <p:cNvSpPr txBox="1">
            <a:spLocks noGrp="1"/>
          </p:cNvSpPr>
          <p:nvPr>
            <p:ph type="body" idx="4294967295"/>
          </p:nvPr>
        </p:nvSpPr>
        <p:spPr>
          <a:xfrm>
            <a:off x="6151150" y="2528888"/>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44" name="Google Shape;544;p14"/>
          <p:cNvSpPr/>
          <p:nvPr/>
        </p:nvSpPr>
        <p:spPr>
          <a:xfrm>
            <a:off x="6464268" y="909589"/>
            <a:ext cx="5256584" cy="1872208"/>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a:solidFill>
                <a:srgbClr val="000000"/>
              </a:solidFill>
              <a:latin typeface="Arial"/>
              <a:ea typeface="Arial"/>
              <a:cs typeface="Arial"/>
              <a:sym typeface="Arial"/>
            </a:endParaRPr>
          </a:p>
        </p:txBody>
      </p:sp>
      <p:sp>
        <p:nvSpPr>
          <p:cNvPr id="545" name="Google Shape;545;p14"/>
          <p:cNvSpPr txBox="1"/>
          <p:nvPr/>
        </p:nvSpPr>
        <p:spPr>
          <a:xfrm>
            <a:off x="5364733" y="4580264"/>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12700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4"/>
                                        </p:tgtEl>
                                        <p:attrNameLst>
                                          <p:attrName>style.visibility</p:attrName>
                                        </p:attrNameLst>
                                      </p:cBhvr>
                                      <p:to>
                                        <p:strVal val="visible"/>
                                      </p:to>
                                    </p:set>
                                    <p:animEffect transition="in" filter="fade">
                                      <p:cBhvr>
                                        <p:cTn id="39" dur="2000"/>
                                        <p:tgtEl>
                                          <p:spTgt spid="5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3">
                                            <p:txEl>
                                              <p:pRg st="0" end="0"/>
                                            </p:txEl>
                                          </p:spTgt>
                                        </p:tgtEl>
                                        <p:attrNameLst>
                                          <p:attrName>style.visibility</p:attrName>
                                        </p:attrNameLst>
                                      </p:cBhvr>
                                      <p:to>
                                        <p:strVal val="visible"/>
                                      </p:to>
                                    </p:set>
                                    <p:animEffect transition="in" filter="fade">
                                      <p:cBhvr>
                                        <p:cTn id="44" dur="500"/>
                                        <p:tgtEl>
                                          <p:spTgt spid="5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51" name="Google Shape;551;p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pic>
        <p:nvPicPr>
          <p:cNvPr id="552" name="Google Shape;552;p15"/>
          <p:cNvPicPr preferRelativeResize="0"/>
          <p:nvPr/>
        </p:nvPicPr>
        <p:blipFill rotWithShape="1">
          <a:blip r:embed="rId3">
            <a:alphaModFix/>
          </a:blip>
          <a:srcRect/>
          <a:stretch/>
        </p:blipFill>
        <p:spPr>
          <a:xfrm>
            <a:off x="1260786" y="1821673"/>
            <a:ext cx="5140014" cy="4320709"/>
          </a:xfrm>
          <a:prstGeom prst="rect">
            <a:avLst/>
          </a:prstGeom>
          <a:noFill/>
          <a:ln>
            <a:noFill/>
          </a:ln>
        </p:spPr>
      </p:pic>
      <p:sp>
        <p:nvSpPr>
          <p:cNvPr id="553" name="Google Shape;553;p15"/>
          <p:cNvSpPr txBox="1"/>
          <p:nvPr/>
        </p:nvSpPr>
        <p:spPr>
          <a:xfrm>
            <a:off x="6120606" y="2551837"/>
            <a:ext cx="5137137"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Gerentes ejecutivos (dueños del producto)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 de proyecto (líder de equipo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Profesionales especializados		</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Clientes</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Usuarios finales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sp>
        <p:nvSpPr>
          <p:cNvPr id="554" name="Google Shape;554;p15"/>
          <p:cNvSpPr/>
          <p:nvPr/>
        </p:nvSpPr>
        <p:spPr>
          <a:xfrm>
            <a:off x="10263023" y="2919481"/>
            <a:ext cx="132522" cy="509519"/>
          </a:xfrm>
          <a:prstGeom prst="rightBracket">
            <a:avLst>
              <a:gd name="adj" fmla="val 8333"/>
            </a:avLst>
          </a:prstGeom>
          <a:noFill/>
          <a:ln w="19050" cap="flat" cmpd="sng">
            <a:solidFill>
              <a:srgbClr val="8B11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5" name="Google Shape;555;p15"/>
          <p:cNvSpPr txBox="1"/>
          <p:nvPr/>
        </p:nvSpPr>
        <p:spPr>
          <a:xfrm>
            <a:off x="10599082" y="3035740"/>
            <a:ext cx="9284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equipo</a:t>
            </a:r>
            <a:endParaRPr sz="2000" b="1" i="0" u="none" strike="noStrike" cap="none">
              <a:solidFill>
                <a:srgbClr val="000000"/>
              </a:solidFill>
              <a:latin typeface="Calibri"/>
              <a:ea typeface="Calibri"/>
              <a:cs typeface="Calibri"/>
              <a:sym typeface="Calibri"/>
            </a:endParaRPr>
          </a:p>
        </p:txBody>
      </p:sp>
      <p:sp>
        <p:nvSpPr>
          <p:cNvPr id="556" name="Google Shape;556;p15"/>
          <p:cNvSpPr txBox="1"/>
          <p:nvPr/>
        </p:nvSpPr>
        <p:spPr>
          <a:xfrm>
            <a:off x="5679537" y="6467538"/>
            <a:ext cx="16450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24</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62" name="Google Shape;562;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sp>
        <p:nvSpPr>
          <p:cNvPr id="563" name="Google Shape;563;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12700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5"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5"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5"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64" name="Google Shape;564;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7"/>
          <p:cNvSpPr txBox="1">
            <a:spLocks noGrp="1"/>
          </p:cNvSpPr>
          <p:nvPr>
            <p:ph type="title"/>
          </p:nvPr>
        </p:nvSpPr>
        <p:spPr>
          <a:xfrm>
            <a:off x="625908" y="26106"/>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70" name="Google Shape;570;p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1" name="Google Shape;571;p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457200" lvl="0" indent="-228600" algn="l" rtl="0">
              <a:lnSpc>
                <a:spcPct val="85000"/>
              </a:lnSpc>
              <a:spcBef>
                <a:spcPts val="975"/>
              </a:spcBef>
              <a:spcAft>
                <a:spcPts val="0"/>
              </a:spcAft>
              <a:buClr>
                <a:srgbClr val="C00000"/>
              </a:buClr>
              <a:buSzPts val="1800"/>
              <a:buFont typeface="Arial"/>
              <a:buNone/>
            </a:pPr>
            <a:endParaRPr/>
          </a:p>
        </p:txBody>
      </p:sp>
      <p:sp>
        <p:nvSpPr>
          <p:cNvPr id="572" name="Google Shape;572;p17"/>
          <p:cNvSpPr/>
          <p:nvPr/>
        </p:nvSpPr>
        <p:spPr>
          <a:xfrm>
            <a:off x="318468" y="1681039"/>
            <a:ext cx="7990032" cy="1912777"/>
          </a:xfrm>
          <a:prstGeom prst="roundRect">
            <a:avLst>
              <a:gd name="adj" fmla="val 16667"/>
            </a:avLst>
          </a:prstGeom>
          <a:solidFill>
            <a:srgbClr val="57606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2" algn="l" rtl="0">
              <a:lnSpc>
                <a:spcPct val="100000"/>
              </a:lnSpc>
              <a:spcBef>
                <a:spcPts val="0"/>
              </a:spcBef>
              <a:spcAft>
                <a:spcPts val="0"/>
              </a:spcAft>
              <a:buClr>
                <a:srgbClr val="000000"/>
              </a:buClr>
              <a:buSzPts val="1550"/>
              <a:buFont typeface="Arial"/>
              <a:buNone/>
            </a:pPr>
            <a:r>
              <a:rPr lang="es-ES" sz="1550" b="1" i="0" u="none" strike="noStrike" cap="none">
                <a:solidFill>
                  <a:schemeClr val="lt1"/>
                </a:solidFill>
                <a:latin typeface="Calibri"/>
                <a:ea typeface="Calibri"/>
                <a:cs typeface="Calibri"/>
                <a:sym typeface="Calibri"/>
              </a:rPr>
              <a:t>De los años 60  a los 80: maduración</a:t>
            </a:r>
            <a:endParaRPr sz="1400" b="1"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Programación modular, con ideas de acoplamiento y cohesión. Y surge un enfoque más formal, la Programación estructurada.</a:t>
            </a:r>
            <a:endParaRPr sz="1400" b="0" i="0" u="none" strike="noStrike" cap="none">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a:solidFill>
                  <a:schemeClr val="lt1"/>
                </a:solidFill>
                <a:latin typeface="Calibri"/>
                <a:ea typeface="Calibri"/>
                <a:cs typeface="Calibri"/>
                <a:sym typeface="Calibri"/>
              </a:rPr>
              <a:t>Surge el desarrollo en cascada y hay ideas incipientes de prototipacion.</a:t>
            </a:r>
            <a:endParaRPr sz="1400" b="0" i="0" u="none" strike="noStrike" cap="none">
              <a:solidFill>
                <a:srgbClr val="000000"/>
              </a:solidFill>
              <a:latin typeface="Arial"/>
              <a:ea typeface="Arial"/>
              <a:cs typeface="Arial"/>
              <a:sym typeface="Arial"/>
            </a:endParaRPr>
          </a:p>
        </p:txBody>
      </p:sp>
      <p:sp>
        <p:nvSpPr>
          <p:cNvPr id="573" name="Google Shape;573;p17"/>
          <p:cNvSpPr/>
          <p:nvPr/>
        </p:nvSpPr>
        <p:spPr>
          <a:xfrm>
            <a:off x="321870" y="2161205"/>
            <a:ext cx="8743671" cy="2438046"/>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80 a 90: edad de oro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los primeros problemas e calidad con el surgimiento de la globalización del software y sistemas distribuidos.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 la ingeniería basada en componentes</a:t>
            </a: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456267" y="3205869"/>
            <a:ext cx="7852233" cy="2771003"/>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90 y el milenio: era de la disrupción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El cambio surge con Internet.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La integración continua con desarrollo incremental e iterativo se convierte en norma.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patrones influyen en la generación del desarrollo de software.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bases de código abierto.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dispositivos móviles aparecen en escena y el mundo cambia nuevamente</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las Metodologías ágiles </a:t>
            </a:r>
            <a:endParaRPr sz="1400" b="0" i="0" u="none" strike="noStrike" cap="none">
              <a:solidFill>
                <a:srgbClr val="000000"/>
              </a:solidFill>
              <a:latin typeface="Arial"/>
              <a:ea typeface="Arial"/>
              <a:cs typeface="Arial"/>
              <a:sym typeface="Arial"/>
            </a:endParaRPr>
          </a:p>
        </p:txBody>
      </p:sp>
      <p:sp>
        <p:nvSpPr>
          <p:cNvPr id="575" name="Google Shape;575;p17"/>
          <p:cNvSpPr/>
          <p:nvPr/>
        </p:nvSpPr>
        <p:spPr>
          <a:xfrm>
            <a:off x="456267" y="3684361"/>
            <a:ext cx="8191499" cy="253396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La actualidad: Big Data y IA</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lang="es-ES" sz="1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576" name="Google Shape;576;p17"/>
          <p:cNvPicPr preferRelativeResize="0"/>
          <p:nvPr/>
        </p:nvPicPr>
        <p:blipFill rotWithShape="1">
          <a:blip r:embed="rId3">
            <a:alphaModFix/>
          </a:blip>
          <a:srcRect t="2620"/>
          <a:stretch/>
        </p:blipFill>
        <p:spPr>
          <a:xfrm>
            <a:off x="7813796" y="1096073"/>
            <a:ext cx="4114067" cy="2417461"/>
          </a:xfrm>
          <a:prstGeom prst="rect">
            <a:avLst/>
          </a:prstGeom>
          <a:noFill/>
          <a:ln>
            <a:noFill/>
          </a:ln>
        </p:spPr>
      </p:pic>
      <p:pic>
        <p:nvPicPr>
          <p:cNvPr id="577" name="Google Shape;577;p17"/>
          <p:cNvPicPr preferRelativeResize="0"/>
          <p:nvPr/>
        </p:nvPicPr>
        <p:blipFill rotWithShape="1">
          <a:blip r:embed="rId4">
            <a:alphaModFix/>
          </a:blip>
          <a:srcRect/>
          <a:stretch/>
        </p:blipFill>
        <p:spPr>
          <a:xfrm>
            <a:off x="8685851" y="2023667"/>
            <a:ext cx="3223281" cy="2417461"/>
          </a:xfrm>
          <a:prstGeom prst="rect">
            <a:avLst/>
          </a:prstGeom>
          <a:noFill/>
          <a:ln>
            <a:noFill/>
          </a:ln>
        </p:spPr>
      </p:pic>
      <p:pic>
        <p:nvPicPr>
          <p:cNvPr id="578" name="Google Shape;578;p17"/>
          <p:cNvPicPr preferRelativeResize="0"/>
          <p:nvPr/>
        </p:nvPicPr>
        <p:blipFill rotWithShape="1">
          <a:blip r:embed="rId5">
            <a:alphaModFix/>
          </a:blip>
          <a:srcRect/>
          <a:stretch/>
        </p:blipFill>
        <p:spPr>
          <a:xfrm>
            <a:off x="8442897" y="3225972"/>
            <a:ext cx="3558802" cy="2316063"/>
          </a:xfrm>
          <a:prstGeom prst="rect">
            <a:avLst/>
          </a:prstGeom>
          <a:noFill/>
          <a:ln>
            <a:noFill/>
          </a:ln>
        </p:spPr>
      </p:pic>
      <p:pic>
        <p:nvPicPr>
          <p:cNvPr id="579" name="Google Shape;579;p17"/>
          <p:cNvPicPr preferRelativeResize="0"/>
          <p:nvPr/>
        </p:nvPicPr>
        <p:blipFill rotWithShape="1">
          <a:blip r:embed="rId6">
            <a:alphaModFix/>
          </a:blip>
          <a:srcRect l="9285" t="9664" r="10825" b="4909"/>
          <a:stretch/>
        </p:blipFill>
        <p:spPr>
          <a:xfrm>
            <a:off x="7718569" y="3487942"/>
            <a:ext cx="4443706" cy="2488930"/>
          </a:xfrm>
          <a:prstGeom prst="rect">
            <a:avLst/>
          </a:prstGeom>
          <a:noFill/>
          <a:ln>
            <a:noFill/>
          </a:ln>
        </p:spPr>
      </p:pic>
      <p:sp>
        <p:nvSpPr>
          <p:cNvPr id="580" name="Google Shape;580;p17"/>
          <p:cNvSpPr txBox="1"/>
          <p:nvPr/>
        </p:nvSpPr>
        <p:spPr>
          <a:xfrm>
            <a:off x="5647753" y="6468147"/>
            <a:ext cx="670222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ES" sz="900" b="0" i="0" u="none" strike="noStrike" cap="none">
                <a:solidFill>
                  <a:srgbClr val="A5A5A5"/>
                </a:solidFill>
                <a:latin typeface="Calibri"/>
                <a:ea typeface="Calibri"/>
                <a:cs typeface="Calibri"/>
                <a:sym typeface="Calibri"/>
              </a:rPr>
              <a:t>The History of Software Engineering. Grady Booch</a:t>
            </a:r>
            <a:endParaRPr sz="900" b="0" i="0" u="none" strike="noStrike" cap="none">
              <a:solidFill>
                <a:srgbClr val="A5A5A5"/>
              </a:solidFill>
              <a:latin typeface="Calibri"/>
              <a:ea typeface="Calibri"/>
              <a:cs typeface="Calibri"/>
              <a:sym typeface="Calibri"/>
            </a:endParaRPr>
          </a:p>
        </p:txBody>
      </p:sp>
      <p:sp>
        <p:nvSpPr>
          <p:cNvPr id="581" name="Google Shape;581;p17"/>
          <p:cNvSpPr/>
          <p:nvPr/>
        </p:nvSpPr>
        <p:spPr>
          <a:xfrm>
            <a:off x="1923559" y="1254196"/>
            <a:ext cx="7852232" cy="4319266"/>
          </a:xfrm>
          <a:prstGeom prst="roundRect">
            <a:avLst>
              <a:gd name="adj" fmla="val 16667"/>
            </a:avLst>
          </a:prstGeom>
          <a:solidFill>
            <a:schemeClr val="accent2"/>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Las preguntas que debemos responder:</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¿Cómo puede afectar IA al proceso de Ingeniería de software?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¿Cuál es el mejor ciclo de vida para sistemas cuyos componentes no programamos?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¿Podemos explicar y o confiar en sistemas realizados por componentes  que no hemos programado?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0"/>
                                        </p:tgtEl>
                                        <p:attrNameLst>
                                          <p:attrName>style.visibility</p:attrName>
                                        </p:attrNameLst>
                                      </p:cBhvr>
                                      <p:to>
                                        <p:strVal val="visible"/>
                                      </p:to>
                                    </p:set>
                                  </p:childTnLst>
                                </p:cTn>
                              </p:par>
                              <p:par>
                                <p:cTn id="12" presetID="10" presetClass="exit" presetSubtype="0" fill="hold" nodeType="withEffect">
                                  <p:stCondLst>
                                    <p:cond delay="3000"/>
                                  </p:stCondLst>
                                  <p:childTnLst>
                                    <p:animEffect transition="out" filter="fade">
                                      <p:cBhvr>
                                        <p:cTn id="13" dur="500"/>
                                        <p:tgtEl>
                                          <p:spTgt spid="570"/>
                                        </p:tgtEl>
                                      </p:cBhvr>
                                    </p:animEffect>
                                    <p:set>
                                      <p:cBhvr>
                                        <p:cTn id="14" dur="1" fill="hold">
                                          <p:stCondLst>
                                            <p:cond delay="500"/>
                                          </p:stCondLst>
                                        </p:cTn>
                                        <p:tgtEl>
                                          <p:spTgt spid="5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3"/>
                                        </p:tgtEl>
                                        <p:attrNameLst>
                                          <p:attrName>style.visibility</p:attrName>
                                        </p:attrNameLst>
                                      </p:cBhvr>
                                      <p:to>
                                        <p:strVal val="visible"/>
                                      </p:to>
                                    </p:set>
                                    <p:animEffect transition="in" filter="fade">
                                      <p:cBhvr>
                                        <p:cTn id="19" dur="500"/>
                                        <p:tgtEl>
                                          <p:spTgt spid="57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77"/>
                                        </p:tgtEl>
                                        <p:attrNameLst>
                                          <p:attrName>style.visibility</p:attrName>
                                        </p:attrNameLst>
                                      </p:cBhvr>
                                      <p:to>
                                        <p:strVal val="visible"/>
                                      </p:to>
                                    </p:set>
                                  </p:childTnLst>
                                </p:cTn>
                              </p:par>
                              <p:par>
                                <p:cTn id="24" presetID="10" presetClass="exit" presetSubtype="0" fill="hold" nodeType="withEffect">
                                  <p:stCondLst>
                                    <p:cond delay="3000"/>
                                  </p:stCondLst>
                                  <p:childTnLst>
                                    <p:animEffect transition="out" filter="fade">
                                      <p:cBhvr>
                                        <p:cTn id="25" dur="500"/>
                                        <p:tgtEl>
                                          <p:spTgt spid="577"/>
                                        </p:tgtEl>
                                      </p:cBhvr>
                                    </p:animEffect>
                                    <p:set>
                                      <p:cBhvr>
                                        <p:cTn id="26" dur="1" fill="hold">
                                          <p:stCondLst>
                                            <p:cond delay="500"/>
                                          </p:stCondLst>
                                        </p:cTn>
                                        <p:tgtEl>
                                          <p:spTgt spid="57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4"/>
                                        </p:tgtEl>
                                        <p:attrNameLst>
                                          <p:attrName>style.visibility</p:attrName>
                                        </p:attrNameLst>
                                      </p:cBhvr>
                                      <p:to>
                                        <p:strVal val="visible"/>
                                      </p:to>
                                    </p:set>
                                    <p:anim calcmode="lin" valueType="num">
                                      <p:cBhvr additive="base">
                                        <p:cTn id="31" dur="500"/>
                                        <p:tgtEl>
                                          <p:spTgt spid="5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78"/>
                                        </p:tgtEl>
                                        <p:attrNameLst>
                                          <p:attrName>style.visibility</p:attrName>
                                        </p:attrNameLst>
                                      </p:cBhvr>
                                      <p:to>
                                        <p:strVal val="visible"/>
                                      </p:to>
                                    </p:set>
                                  </p:childTnLst>
                                </p:cTn>
                              </p:par>
                              <p:par>
                                <p:cTn id="36" presetID="10" presetClass="exit" presetSubtype="0" fill="hold" nodeType="withEffect">
                                  <p:stCondLst>
                                    <p:cond delay="3000"/>
                                  </p:stCondLst>
                                  <p:childTnLst>
                                    <p:animEffect transition="out" filter="fade">
                                      <p:cBhvr>
                                        <p:cTn id="37" dur="500"/>
                                        <p:tgtEl>
                                          <p:spTgt spid="578"/>
                                        </p:tgtEl>
                                      </p:cBhvr>
                                    </p:animEffect>
                                    <p:set>
                                      <p:cBhvr>
                                        <p:cTn id="38" dur="1" fill="hold">
                                          <p:stCondLst>
                                            <p:cond delay="500"/>
                                          </p:stCondLst>
                                        </p:cTn>
                                        <p:tgtEl>
                                          <p:spTgt spid="57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75"/>
                                        </p:tgtEl>
                                        <p:attrNameLst>
                                          <p:attrName>style.visibility</p:attrName>
                                        </p:attrNameLst>
                                      </p:cBhvr>
                                      <p:to>
                                        <p:strVal val="visible"/>
                                      </p:to>
                                    </p:set>
                                    <p:anim calcmode="lin" valueType="num">
                                      <p:cBhvr additive="base">
                                        <p:cTn id="43" dur="500"/>
                                        <p:tgtEl>
                                          <p:spTgt spid="57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79"/>
                                        </p:tgtEl>
                                        <p:attrNameLst>
                                          <p:attrName>style.visibility</p:attrName>
                                        </p:attrNameLst>
                                      </p:cBhvr>
                                      <p:to>
                                        <p:strVal val="visible"/>
                                      </p:to>
                                    </p:set>
                                  </p:childTnLst>
                                </p:cTn>
                              </p:par>
                              <p:par>
                                <p:cTn id="48" presetID="10" presetClass="exit" presetSubtype="0" fill="hold" nodeType="withEffect">
                                  <p:stCondLst>
                                    <p:cond delay="3000"/>
                                  </p:stCondLst>
                                  <p:childTnLst>
                                    <p:animEffect transition="out" filter="fade">
                                      <p:cBhvr>
                                        <p:cTn id="49" dur="500"/>
                                        <p:tgtEl>
                                          <p:spTgt spid="579"/>
                                        </p:tgtEl>
                                      </p:cBhvr>
                                    </p:animEffect>
                                    <p:set>
                                      <p:cBhvr>
                                        <p:cTn id="50" dur="1" fill="hold">
                                          <p:stCondLst>
                                            <p:cond delay="500"/>
                                          </p:stCondLst>
                                        </p:cTn>
                                        <p:tgtEl>
                                          <p:spTgt spid="5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81"/>
                                        </p:tgtEl>
                                        <p:attrNameLst>
                                          <p:attrName>style.visibility</p:attrName>
                                        </p:attrNameLst>
                                      </p:cBhvr>
                                      <p:to>
                                        <p:strVal val="visible"/>
                                      </p:to>
                                    </p:set>
                                    <p:anim calcmode="lin" valueType="num">
                                      <p:cBhvr additive="base">
                                        <p:cTn id="55" dur="500"/>
                                        <p:tgtEl>
                                          <p:spTgt spid="5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26</a:t>
            </a:fld>
            <a:endParaRPr/>
          </a:p>
        </p:txBody>
      </p:sp>
      <p:sp>
        <p:nvSpPr>
          <p:cNvPr id="587" name="Google Shape;587;p1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800"/>
              <a:buNone/>
            </a:pPr>
            <a:r>
              <a:rPr lang="es-ES" dirty="0"/>
              <a:t>El Ingeniero debe </a:t>
            </a:r>
            <a:r>
              <a:rPr lang="es-ES" dirty="0">
                <a:latin typeface="Calibri"/>
                <a:ea typeface="Calibri"/>
                <a:cs typeface="Calibri"/>
                <a:sym typeface="Calibri"/>
              </a:rPr>
              <a:t>dominar los aspectos técnicos, aprender habilidades requeridas para entender el problema, diseñar solución desarrollarla, </a:t>
            </a:r>
            <a:r>
              <a:rPr lang="es-ES" dirty="0" err="1">
                <a:latin typeface="Calibri"/>
                <a:ea typeface="Calibri"/>
                <a:cs typeface="Calibri"/>
                <a:sym typeface="Calibri"/>
              </a:rPr>
              <a:t>etc</a:t>
            </a:r>
            <a:endParaRPr dirty="0">
              <a:latin typeface="Calibri"/>
              <a:ea typeface="Calibri"/>
              <a:cs typeface="Calibri"/>
              <a:sym typeface="Calibri"/>
            </a:endParaRPr>
          </a:p>
          <a:p>
            <a:pPr marL="0" lvl="0" indent="0" algn="just" rtl="0">
              <a:lnSpc>
                <a:spcPct val="85000"/>
              </a:lnSpc>
              <a:spcBef>
                <a:spcPts val="0"/>
              </a:spcBef>
              <a:spcAft>
                <a:spcPts val="0"/>
              </a:spcAft>
              <a:buSzPts val="1980"/>
              <a:buNone/>
            </a:pPr>
            <a:r>
              <a:rPr lang="es-ES" dirty="0">
                <a:latin typeface="Calibri"/>
                <a:ea typeface="Calibri"/>
                <a:cs typeface="Calibri"/>
                <a:sym typeface="Calibri"/>
              </a:rPr>
              <a:t>Pero además, los aspectos humanos es lo que lo harán un ingeniero efectivo.</a:t>
            </a:r>
            <a:endParaRPr dirty="0"/>
          </a:p>
          <a:p>
            <a:pPr marL="0" lvl="0" indent="0" algn="just" rtl="0">
              <a:lnSpc>
                <a:spcPct val="85000"/>
              </a:lnSpc>
              <a:spcBef>
                <a:spcPts val="0"/>
              </a:spcBef>
              <a:spcAft>
                <a:spcPts val="0"/>
              </a:spcAft>
              <a:buSzPts val="1980"/>
              <a:buNone/>
            </a:pPr>
            <a:r>
              <a:rPr lang="es-ES" dirty="0">
                <a:latin typeface="Calibri"/>
                <a:ea typeface="Calibri"/>
                <a:cs typeface="Calibri"/>
                <a:sym typeface="Calibri"/>
              </a:rPr>
              <a:t>Tener un sentido de </a:t>
            </a:r>
            <a:r>
              <a:rPr lang="es-ES" i="1" dirty="0">
                <a:latin typeface="Calibri"/>
                <a:ea typeface="Calibri"/>
                <a:cs typeface="Calibri"/>
                <a:sym typeface="Calibri"/>
              </a:rPr>
              <a:t>responsabilidad individual</a:t>
            </a:r>
            <a:r>
              <a:rPr lang="es-ES" dirty="0">
                <a:latin typeface="Calibri"/>
                <a:ea typeface="Calibri"/>
                <a:cs typeface="Calibri"/>
                <a:sym typeface="Calibri"/>
              </a:rPr>
              <a:t>, </a:t>
            </a:r>
            <a:r>
              <a:rPr lang="es-ES" i="1" dirty="0">
                <a:latin typeface="Calibri"/>
                <a:ea typeface="Calibri"/>
                <a:cs typeface="Calibri"/>
                <a:sym typeface="Calibri"/>
              </a:rPr>
              <a:t>aguda conciencia </a:t>
            </a:r>
            <a:r>
              <a:rPr lang="es-ES" dirty="0">
                <a:latin typeface="Calibri"/>
                <a:ea typeface="Calibri"/>
                <a:cs typeface="Calibri"/>
                <a:sym typeface="Calibri"/>
              </a:rPr>
              <a:t>de las necesitades del equipo, </a:t>
            </a:r>
            <a:r>
              <a:rPr lang="es-ES" i="1" dirty="0">
                <a:latin typeface="Calibri"/>
                <a:ea typeface="Calibri"/>
                <a:cs typeface="Calibri"/>
                <a:sym typeface="Calibri"/>
              </a:rPr>
              <a:t>atención al detalle </a:t>
            </a:r>
            <a:r>
              <a:rPr lang="es-ES" dirty="0">
                <a:latin typeface="Calibri"/>
                <a:ea typeface="Calibri"/>
                <a:cs typeface="Calibri"/>
                <a:sym typeface="Calibri"/>
              </a:rPr>
              <a:t>entre otros.</a:t>
            </a:r>
            <a:endParaRPr dirty="0"/>
          </a:p>
        </p:txBody>
      </p:sp>
      <p:sp>
        <p:nvSpPr>
          <p:cNvPr id="588" name="Google Shape;588;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Características de un Ingeniero/a de software</a:t>
            </a:r>
            <a:endParaRPr sz="4400" b="1" i="0" u="none" strike="noStrike" cap="none">
              <a:solidFill>
                <a:schemeClr val="accent1"/>
              </a:solidFill>
              <a:latin typeface="Calibri"/>
              <a:ea typeface="Calibri"/>
              <a:cs typeface="Calibri"/>
              <a:sym typeface="Calibri"/>
            </a:endParaRPr>
          </a:p>
        </p:txBody>
      </p:sp>
      <p:pic>
        <p:nvPicPr>
          <p:cNvPr id="589" name="Google Shape;589;p18"/>
          <p:cNvPicPr preferRelativeResize="0"/>
          <p:nvPr/>
        </p:nvPicPr>
        <p:blipFill rotWithShape="1">
          <a:blip r:embed="rId3">
            <a:alphaModFix/>
          </a:blip>
          <a:srcRect l="3931" r="3586"/>
          <a:stretch/>
        </p:blipFill>
        <p:spPr>
          <a:xfrm>
            <a:off x="5420138" y="3644244"/>
            <a:ext cx="4240697" cy="2443955"/>
          </a:xfrm>
          <a:prstGeom prst="rect">
            <a:avLst/>
          </a:prstGeom>
          <a:noFill/>
          <a:ln>
            <a:noFill/>
          </a:ln>
        </p:spPr>
      </p:pic>
      <p:sp>
        <p:nvSpPr>
          <p:cNvPr id="590" name="Google Shape;590;p18"/>
          <p:cNvSpPr txBox="1"/>
          <p:nvPr/>
        </p:nvSpPr>
        <p:spPr>
          <a:xfrm>
            <a:off x="5679537" y="6467538"/>
            <a:ext cx="15664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1</a:t>
            </a:r>
            <a:endParaRPr sz="1200" b="0" i="0" u="none" strike="noStrike" cap="none">
              <a:solidFill>
                <a:srgbClr val="BFBFB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596" name="Google Shape;59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20320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97" name="Google Shape;59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98" name="Google Shape;59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20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20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20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20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20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605" name="Google Shape;60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28</a:t>
            </a:fld>
            <a:endParaRPr/>
          </a:p>
        </p:txBody>
      </p:sp>
      <p:sp>
        <p:nvSpPr>
          <p:cNvPr id="606" name="Google Shape;60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607" name="Google Shape;60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15240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15240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15240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15240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Effect transition="in" filter="fade">
                                      <p:cBhvr>
                                        <p:cTn id="7" dur="2000"/>
                                        <p:tgtEl>
                                          <p:spTgt spid="6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Effect transition="in" filter="fade">
                                      <p:cBhvr>
                                        <p:cTn id="12" dur="2000"/>
                                        <p:tgtEl>
                                          <p:spTgt spid="6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Effect transition="in" filter="fade">
                                      <p:cBhvr>
                                        <p:cTn id="17" dur="2000"/>
                                        <p:tgtEl>
                                          <p:spTgt spid="6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7">
                                            <p:txEl>
                                              <p:pRg st="3" end="3"/>
                                            </p:txEl>
                                          </p:spTgt>
                                        </p:tgtEl>
                                        <p:attrNameLst>
                                          <p:attrName>style.visibility</p:attrName>
                                        </p:attrNameLst>
                                      </p:cBhvr>
                                      <p:to>
                                        <p:strVal val="visible"/>
                                      </p:to>
                                    </p:set>
                                    <p:animEffect transition="in" filter="fade">
                                      <p:cBhvr>
                                        <p:cTn id="22" dur="2000"/>
                                        <p:tgtEl>
                                          <p:spTgt spid="6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xEl>
                                              <p:pRg st="4" end="4"/>
                                            </p:txEl>
                                          </p:spTgt>
                                        </p:tgtEl>
                                        <p:attrNameLst>
                                          <p:attrName>style.visibility</p:attrName>
                                        </p:attrNameLst>
                                      </p:cBhvr>
                                      <p:to>
                                        <p:strVal val="visible"/>
                                      </p:to>
                                    </p:set>
                                    <p:animEffect transition="in" filter="fade">
                                      <p:cBhvr>
                                        <p:cTn id="27" dur="2000"/>
                                        <p:tgtEl>
                                          <p:spTgt spid="6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7">
                                            <p:txEl>
                                              <p:pRg st="5" end="5"/>
                                            </p:txEl>
                                          </p:spTgt>
                                        </p:tgtEl>
                                        <p:attrNameLst>
                                          <p:attrName>style.visibility</p:attrName>
                                        </p:attrNameLst>
                                      </p:cBhvr>
                                      <p:to>
                                        <p:strVal val="visible"/>
                                      </p:to>
                                    </p:set>
                                    <p:animEffect transition="in" filter="fade">
                                      <p:cBhvr>
                                        <p:cTn id="32" dur="2000"/>
                                        <p:tgtEl>
                                          <p:spTgt spid="6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xEl>
                                              <p:pRg st="6" end="6"/>
                                            </p:txEl>
                                          </p:spTgt>
                                        </p:tgtEl>
                                        <p:attrNameLst>
                                          <p:attrName>style.visibility</p:attrName>
                                        </p:attrNameLst>
                                      </p:cBhvr>
                                      <p:to>
                                        <p:strVal val="visible"/>
                                      </p:to>
                                    </p:set>
                                    <p:animEffect transition="in" filter="fade">
                                      <p:cBhvr>
                                        <p:cTn id="37" dur="2000"/>
                                        <p:tgtEl>
                                          <p:spTgt spid="6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7">
                                            <p:txEl>
                                              <p:pRg st="7" end="7"/>
                                            </p:txEl>
                                          </p:spTgt>
                                        </p:tgtEl>
                                        <p:attrNameLst>
                                          <p:attrName>style.visibility</p:attrName>
                                        </p:attrNameLst>
                                      </p:cBhvr>
                                      <p:to>
                                        <p:strVal val="visible"/>
                                      </p:to>
                                    </p:set>
                                    <p:animEffect transition="in" filter="fade">
                                      <p:cBhvr>
                                        <p:cTn id="42" dur="2000"/>
                                        <p:tgtEl>
                                          <p:spTgt spid="6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7">
                                            <p:txEl>
                                              <p:pRg st="8" end="8"/>
                                            </p:txEl>
                                          </p:spTgt>
                                        </p:tgtEl>
                                        <p:attrNameLst>
                                          <p:attrName>style.visibility</p:attrName>
                                        </p:attrNameLst>
                                      </p:cBhvr>
                                      <p:to>
                                        <p:strVal val="visible"/>
                                      </p:to>
                                    </p:set>
                                    <p:animEffect transition="in" filter="fade">
                                      <p:cBhvr>
                                        <p:cTn id="47" dur="2000"/>
                                        <p:tgtEl>
                                          <p:spTgt spid="6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a:t>Técnicas de comunicación</a:t>
            </a:r>
            <a:endParaRPr/>
          </a:p>
        </p:txBody>
      </p:sp>
      <p:sp>
        <p:nvSpPr>
          <p:cNvPr id="614" name="Google Shape;614;p21"/>
          <p:cNvSpPr txBox="1">
            <a:spLocks noGrp="1"/>
          </p:cNvSpPr>
          <p:nvPr>
            <p:ph type="subTitle" idx="1"/>
          </p:nvPr>
        </p:nvSpPr>
        <p:spPr>
          <a:xfrm>
            <a:off x="1104491" y="4455621"/>
            <a:ext cx="10098900" cy="11430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615" name="Google Shape;615;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29</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5" name="Google Shape;315;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a:t>Turno 1</a:t>
            </a:r>
            <a:r>
              <a:rPr lang="es-ES"/>
              <a:t> </a:t>
            </a:r>
            <a:endParaRPr sz="1400"/>
          </a:p>
          <a:p>
            <a:pPr marL="1371600" lvl="2" indent="-342900" algn="l" rtl="0">
              <a:lnSpc>
                <a:spcPct val="90000"/>
              </a:lnSpc>
              <a:spcBef>
                <a:spcPts val="400"/>
              </a:spcBef>
              <a:spcAft>
                <a:spcPts val="0"/>
              </a:spcAft>
              <a:buSzPts val="1800"/>
              <a:buChar char="◦"/>
            </a:pPr>
            <a:r>
              <a:rPr lang="es-ES" sz="1600"/>
              <a:t>TEORÍA: LUNES 11hs (Aula 5) –  Marcos Boracchia</a:t>
            </a:r>
            <a:endParaRPr sz="1200"/>
          </a:p>
          <a:p>
            <a:pPr marL="457200" lvl="0" indent="-342900" algn="l" rtl="0">
              <a:lnSpc>
                <a:spcPct val="90000"/>
              </a:lnSpc>
              <a:spcBef>
                <a:spcPts val="1200"/>
              </a:spcBef>
              <a:spcAft>
                <a:spcPts val="0"/>
              </a:spcAft>
              <a:buSzPts val="1800"/>
              <a:buChar char=" "/>
            </a:pPr>
            <a:r>
              <a:rPr lang="es-ES" b="1"/>
              <a:t>Turno 2</a:t>
            </a:r>
            <a:r>
              <a:rPr lang="es-ES"/>
              <a:t> </a:t>
            </a:r>
            <a:endParaRPr sz="1400"/>
          </a:p>
          <a:p>
            <a:pPr marL="1371600" lvl="2" indent="-342900" algn="l" rtl="0">
              <a:lnSpc>
                <a:spcPct val="90000"/>
              </a:lnSpc>
              <a:spcBef>
                <a:spcPts val="400"/>
              </a:spcBef>
              <a:spcAft>
                <a:spcPts val="0"/>
              </a:spcAft>
              <a:buSzPts val="1800"/>
              <a:buChar char="◦"/>
            </a:pPr>
            <a:r>
              <a:rPr lang="es-ES" sz="1600"/>
              <a:t>TEORIA: MIERCOLES 14hs (aula 11) –  Alejandro González</a:t>
            </a:r>
            <a:endParaRPr sz="1200"/>
          </a:p>
          <a:p>
            <a:pPr marL="457200" lvl="0" indent="-342900" algn="l" rtl="0">
              <a:lnSpc>
                <a:spcPct val="90000"/>
              </a:lnSpc>
              <a:spcBef>
                <a:spcPts val="1200"/>
              </a:spcBef>
              <a:spcAft>
                <a:spcPts val="0"/>
              </a:spcAft>
              <a:buSzPts val="1800"/>
              <a:buChar char=" "/>
            </a:pPr>
            <a:r>
              <a:rPr lang="es-ES" b="1"/>
              <a:t>Turno 3</a:t>
            </a:r>
            <a:r>
              <a:rPr lang="es-ES"/>
              <a:t> </a:t>
            </a:r>
            <a:endParaRPr sz="1400"/>
          </a:p>
          <a:p>
            <a:pPr marL="1371600" lvl="2" indent="-342900" algn="l" rtl="0">
              <a:lnSpc>
                <a:spcPct val="90000"/>
              </a:lnSpc>
              <a:spcBef>
                <a:spcPts val="400"/>
              </a:spcBef>
              <a:spcAft>
                <a:spcPts val="0"/>
              </a:spcAft>
              <a:buSzPts val="1800"/>
              <a:buChar char="◦"/>
            </a:pPr>
            <a:r>
              <a:rPr lang="es-ES" sz="1600"/>
              <a:t>TEORÍA: JUEVES 17hs (aula 10B) –  Rocío Muñoz</a:t>
            </a:r>
            <a:endParaRPr sz="12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r>
              <a:rPr lang="es-ES" sz="1600"/>
              <a:t>Tema horarios práctica consultar con JTPs: Virginia Ainchil, César Estrebou, Emanuel Nucilli</a:t>
            </a:r>
            <a:endParaRPr sz="1600"/>
          </a:p>
        </p:txBody>
      </p:sp>
      <p:sp>
        <p:nvSpPr>
          <p:cNvPr id="316" name="Google Shape;316;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12700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21" name="Google Shape;621;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22" name="Google Shape;622;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30</a:t>
            </a:fld>
            <a:endParaRPr/>
          </a:p>
        </p:txBody>
      </p:sp>
      <p:sp>
        <p:nvSpPr>
          <p:cNvPr id="623" name="Google Shape;623;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24" name="Google Shape;624;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3137"/>
              </a:srgbClr>
            </a:outerShdw>
          </a:effectLst>
        </p:spPr>
      </p:pic>
      <p:sp>
        <p:nvSpPr>
          <p:cNvPr id="625" name="Google Shape;625;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2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0" end="0"/>
                                            </p:txEl>
                                          </p:spTgt>
                                        </p:tgtEl>
                                        <p:attrNameLst>
                                          <p:attrName>style.visibility</p:attrName>
                                        </p:attrNameLst>
                                      </p:cBhvr>
                                      <p:to>
                                        <p:strVal val="visible"/>
                                      </p:to>
                                    </p:set>
                                    <p:animEffect transition="in" filter="fade">
                                      <p:cBhvr>
                                        <p:cTn id="12" dur="2000"/>
                                        <p:tgtEl>
                                          <p:spTgt spid="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31" name="Google Shape;631;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31</a:t>
            </a:fld>
            <a:endParaRPr/>
          </a:p>
        </p:txBody>
      </p:sp>
      <p:pic>
        <p:nvPicPr>
          <p:cNvPr id="632" name="Google Shape;632;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3137"/>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38" name="Google Shape;638;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pic>
        <p:nvPicPr>
          <p:cNvPr id="639" name="Google Shape;639;p24" descr="Resultado de imagen para imagenes con doble sentido"/>
          <p:cNvPicPr preferRelativeResize="0"/>
          <p:nvPr/>
        </p:nvPicPr>
        <p:blipFill rotWithShape="1">
          <a:blip r:embed="rId3">
            <a:alphaModFix/>
          </a:blip>
          <a:srcRect/>
          <a:stretch/>
        </p:blipFill>
        <p:spPr>
          <a:xfrm>
            <a:off x="3259039" y="1846747"/>
            <a:ext cx="5723134" cy="4275095"/>
          </a:xfrm>
          <a:prstGeom prst="rect">
            <a:avLst/>
          </a:prstGeom>
          <a:noFill/>
          <a:ln>
            <a:noFill/>
          </a:ln>
        </p:spPr>
      </p:pic>
      <p:pic>
        <p:nvPicPr>
          <p:cNvPr id="640" name="Google Shape;640;p24" descr="http://img130.imageshack.us/img130/8964/balconyillusion1.jpg"/>
          <p:cNvPicPr preferRelativeResize="0"/>
          <p:nvPr/>
        </p:nvPicPr>
        <p:blipFill rotWithShape="1">
          <a:blip r:embed="rId4">
            <a:alphaModFix/>
          </a:blip>
          <a:srcRect/>
          <a:stretch/>
        </p:blipFill>
        <p:spPr>
          <a:xfrm>
            <a:off x="4316216" y="1365912"/>
            <a:ext cx="5723133" cy="3895724"/>
          </a:xfrm>
          <a:prstGeom prst="rect">
            <a:avLst/>
          </a:prstGeom>
          <a:noFill/>
          <a:ln>
            <a:noFill/>
          </a:ln>
          <a:effectLst>
            <a:outerShdw blurRad="292100" dist="139700" dir="2700000" algn="tl" rotWithShape="0">
              <a:srgbClr val="333333">
                <a:alpha val="63137"/>
              </a:srgbClr>
            </a:outerShdw>
          </a:effectLst>
        </p:spPr>
      </p:pic>
      <p:pic>
        <p:nvPicPr>
          <p:cNvPr id="641" name="Google Shape;641;p24"/>
          <p:cNvPicPr preferRelativeResize="0"/>
          <p:nvPr/>
        </p:nvPicPr>
        <p:blipFill rotWithShape="1">
          <a:blip r:embed="rId5">
            <a:alphaModFix/>
          </a:blip>
          <a:srcRect/>
          <a:stretch/>
        </p:blipFill>
        <p:spPr>
          <a:xfrm>
            <a:off x="2039937" y="1682493"/>
            <a:ext cx="6313487" cy="45115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anim calcmode="lin" valueType="num">
                                      <p:cBhvr additive="base">
                                        <p:cTn id="11" dur="500"/>
                                        <p:tgtEl>
                                          <p:spTgt spid="64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47" name="Google Shape;647;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sp>
        <p:nvSpPr>
          <p:cNvPr id="648" name="Google Shape;648;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17780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17780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49" name="Google Shape;649;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55" name="Google Shape;655;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56" name="Google Shape;656;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dirty="0"/>
              <a:t>Un </a:t>
            </a:r>
            <a:r>
              <a:rPr lang="es-ES" sz="2800" b="1" i="1" dirty="0"/>
              <a:t>R</a:t>
            </a:r>
            <a:r>
              <a:rPr lang="es-ES" sz="2400" b="1" i="1" dirty="0"/>
              <a:t>equerimiento </a:t>
            </a:r>
            <a:r>
              <a:rPr lang="es-ES" sz="2400" dirty="0"/>
              <a:t>(o requisito) es una característica del sistema o una descripción de algo que el sistema es capaz de hacer con el objeto de satisfacer el propósito del sistema.</a:t>
            </a:r>
            <a:endParaRPr dirty="0"/>
          </a:p>
          <a:p>
            <a:pPr marL="68580" lvl="0" indent="0" algn="l" rtl="0">
              <a:lnSpc>
                <a:spcPct val="90000"/>
              </a:lnSpc>
              <a:spcBef>
                <a:spcPts val="1400"/>
              </a:spcBef>
              <a:spcAft>
                <a:spcPts val="0"/>
              </a:spcAft>
              <a:buClr>
                <a:srgbClr val="C00000"/>
              </a:buClr>
              <a:buSzPts val="2400"/>
              <a:buFont typeface="Arial"/>
              <a:buNone/>
            </a:pPr>
            <a:endParaRPr sz="2400" dirty="0"/>
          </a:p>
          <a:p>
            <a:pPr marL="68580" lvl="0" indent="-68580" algn="l" rtl="0">
              <a:lnSpc>
                <a:spcPct val="90000"/>
              </a:lnSpc>
              <a:spcBef>
                <a:spcPts val="1200"/>
              </a:spcBef>
              <a:spcAft>
                <a:spcPts val="0"/>
              </a:spcAft>
              <a:buClr>
                <a:srgbClr val="C00000"/>
              </a:buClr>
              <a:buSzPts val="2400"/>
              <a:buFont typeface="Arial"/>
              <a:buChar char="»"/>
            </a:pPr>
            <a:r>
              <a:rPr lang="es-ES" sz="2400" dirty="0"/>
              <a:t>Definición IEEE-Std-610 </a:t>
            </a:r>
            <a:endParaRPr dirty="0"/>
          </a:p>
          <a:p>
            <a:pPr marL="566928" lvl="2" indent="-172878" algn="l" rtl="0">
              <a:lnSpc>
                <a:spcPct val="90000"/>
              </a:lnSpc>
              <a:spcBef>
                <a:spcPts val="1000"/>
              </a:spcBef>
              <a:spcAft>
                <a:spcPts val="0"/>
              </a:spcAft>
              <a:buSzPts val="2100"/>
              <a:buFont typeface="Noto Sans Symbols"/>
              <a:buChar char="❑"/>
            </a:pPr>
            <a:r>
              <a:rPr lang="es-ES" sz="2100" i="1" dirty="0"/>
              <a:t>Condición o capacidad que necesita el usuario para resolver un problema o alcanzar un objetivo</a:t>
            </a:r>
            <a:r>
              <a:rPr lang="es-ES" sz="2100" dirty="0"/>
              <a:t>.</a:t>
            </a:r>
            <a:endParaRPr dirty="0"/>
          </a:p>
          <a:p>
            <a:pPr marL="566928" lvl="2" indent="-172878" algn="l" rtl="0">
              <a:lnSpc>
                <a:spcPct val="90000"/>
              </a:lnSpc>
              <a:spcBef>
                <a:spcPts val="600"/>
              </a:spcBef>
              <a:spcAft>
                <a:spcPts val="0"/>
              </a:spcAft>
              <a:buSzPts val="2100"/>
              <a:buFont typeface="Noto Sans Symbols"/>
              <a:buChar char="❑"/>
            </a:pPr>
            <a:r>
              <a:rPr lang="es-ES" sz="2100" i="1" dirty="0"/>
              <a:t>Condición o capacidad que debe satisfacer o poseer un sistema o una componente de un sistema para satisfacer un contrato, un estándar, una especificación u otro documento formalmente impuesto</a:t>
            </a:r>
            <a:r>
              <a:rPr lang="es-ES" sz="2100" dirty="0"/>
              <a:t>.</a:t>
            </a:r>
            <a:endParaRPr dirty="0"/>
          </a:p>
          <a:p>
            <a:pPr marL="566928" lvl="2" indent="-172878" algn="l" rtl="0">
              <a:lnSpc>
                <a:spcPct val="90000"/>
              </a:lnSpc>
              <a:spcBef>
                <a:spcPts val="600"/>
              </a:spcBef>
              <a:spcAft>
                <a:spcPts val="0"/>
              </a:spcAft>
              <a:buSzPts val="2100"/>
              <a:buFont typeface="Noto Sans Symbols"/>
              <a:buChar char="❑"/>
            </a:pPr>
            <a:r>
              <a:rPr lang="es-ES" sz="2100" dirty="0"/>
              <a:t>Representación documentada de una condición o capacidad como en 1 o 2.</a:t>
            </a:r>
            <a:endParaRPr dirty="0"/>
          </a:p>
          <a:p>
            <a:pPr marL="68580" lvl="0" indent="-68580" algn="l" rtl="0">
              <a:lnSpc>
                <a:spcPct val="90000"/>
              </a:lnSpc>
              <a:spcBef>
                <a:spcPts val="1600"/>
              </a:spcBef>
              <a:spcAft>
                <a:spcPts val="0"/>
              </a:spcAft>
              <a:buSzPts val="1050"/>
              <a:buNone/>
            </a:pPr>
            <a:endParaRPr sz="1050" dirty="0"/>
          </a:p>
          <a:p>
            <a:pPr marL="68580" lvl="0" indent="-5080" algn="l" rtl="0">
              <a:lnSpc>
                <a:spcPct val="90000"/>
              </a:lnSpc>
              <a:spcBef>
                <a:spcPts val="1400"/>
              </a:spcBef>
              <a:spcAft>
                <a:spcPts val="0"/>
              </a:spcAft>
              <a:buClr>
                <a:srgbClr val="C00000"/>
              </a:buClr>
              <a:buSzPts val="1000"/>
              <a:buFont typeface="Arial"/>
              <a:buNone/>
            </a:pPr>
            <a:endParaRPr sz="1000" dirty="0"/>
          </a:p>
          <a:p>
            <a:pPr marL="68580" lvl="0" indent="-5080" algn="l" rtl="0">
              <a:lnSpc>
                <a:spcPct val="90000"/>
              </a:lnSpc>
              <a:spcBef>
                <a:spcPts val="1400"/>
              </a:spcBef>
              <a:spcAft>
                <a:spcPts val="0"/>
              </a:spcAft>
              <a:buClr>
                <a:srgbClr val="C00000"/>
              </a:buClr>
              <a:buSzPts val="1000"/>
              <a:buFont typeface="Arial"/>
              <a:buNone/>
            </a:pPr>
            <a:endParaRPr sz="1000" dirty="0"/>
          </a:p>
        </p:txBody>
      </p:sp>
      <p:sp>
        <p:nvSpPr>
          <p:cNvPr id="657" name="Google Shape;657;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7"/>
          <p:cNvPicPr preferRelativeResize="0"/>
          <p:nvPr/>
        </p:nvPicPr>
        <p:blipFill rotWithShape="1">
          <a:blip r:embed="rId3">
            <a:alphaModFix/>
          </a:blip>
          <a:srcRect l="7645" r="12324" b="13459"/>
          <a:stretch/>
        </p:blipFill>
        <p:spPr>
          <a:xfrm>
            <a:off x="6048598" y="2060848"/>
            <a:ext cx="5277802" cy="3714240"/>
          </a:xfrm>
          <a:prstGeom prst="rect">
            <a:avLst/>
          </a:prstGeom>
          <a:noFill/>
          <a:ln>
            <a:noFill/>
          </a:ln>
        </p:spPr>
      </p:pic>
      <p:sp>
        <p:nvSpPr>
          <p:cNvPr id="663" name="Google Shape;663;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64" name="Google Shape;664;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65" name="Google Shape;665;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66" name="Google Shape;666;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72" name="Google Shape;672;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73" name="Google Shape;673;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7780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17780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74" name="Google Shape;674;p28" descr="Stakeholder engagement secrets from Apple, Levi's and Wrigley | Greenbiz"/>
          <p:cNvPicPr preferRelativeResize="0"/>
          <p:nvPr/>
        </p:nvPicPr>
        <p:blipFill rotWithShape="1">
          <a:blip r:embed="rId3">
            <a:alphaModFix/>
          </a:blip>
          <a:srcRect l="7183" t="405" r="9260" b="-404"/>
          <a:stretch/>
        </p:blipFill>
        <p:spPr>
          <a:xfrm>
            <a:off x="7038698" y="2636912"/>
            <a:ext cx="4254112" cy="3096344"/>
          </a:xfrm>
          <a:prstGeom prst="rect">
            <a:avLst/>
          </a:prstGeom>
          <a:noFill/>
          <a:ln>
            <a:noFill/>
          </a:ln>
        </p:spPr>
      </p:pic>
      <p:sp>
        <p:nvSpPr>
          <p:cNvPr id="675" name="Google Shape;675;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84" name="Google Shape;684;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85" name="Google Shape;685;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86" name="Google Shape;686;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87" name="Google Shape;687;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93" name="Google Shape;693;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38</a:t>
            </a:fld>
            <a:endParaRPr/>
          </a:p>
        </p:txBody>
      </p:sp>
      <p:sp>
        <p:nvSpPr>
          <p:cNvPr id="694" name="Google Shape;694;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15240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95" name="Google Shape;695;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01" name="Google Shape;701;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39</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2" name="Google Shape;322;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dirty="0"/>
              <a:t>Moodle de la asignatura:</a:t>
            </a:r>
            <a:endParaRPr dirty="0"/>
          </a:p>
          <a:p>
            <a:pPr marL="0" lvl="0" indent="0" algn="l" rtl="0">
              <a:lnSpc>
                <a:spcPct val="90000"/>
              </a:lnSpc>
              <a:spcBef>
                <a:spcPts val="1200"/>
              </a:spcBef>
              <a:spcAft>
                <a:spcPts val="0"/>
              </a:spcAft>
              <a:buSzPts val="1800"/>
              <a:buNone/>
            </a:pPr>
            <a:r>
              <a:rPr lang="es-ES" u="sng" dirty="0">
                <a:solidFill>
                  <a:schemeClr val="hlink"/>
                </a:solidFill>
                <a:hlinkClick r:id="rId3"/>
              </a:rPr>
              <a:t>https://asignaturas.info.unlp.edu.ar/</a:t>
            </a:r>
            <a:endParaRPr lang="es-ES" u="sng" dirty="0">
              <a:solidFill>
                <a:schemeClr val="hlink"/>
              </a:solidFill>
            </a:endParaRPr>
          </a:p>
          <a:p>
            <a:pPr marL="0" indent="0">
              <a:buNone/>
            </a:pPr>
            <a:r>
              <a:rPr lang="es-ES" dirty="0"/>
              <a:t>Blog de la asignatura:</a:t>
            </a:r>
          </a:p>
          <a:p>
            <a:pPr marL="0" lvl="0" indent="0" algn="l" rtl="0">
              <a:lnSpc>
                <a:spcPct val="90000"/>
              </a:lnSpc>
              <a:spcBef>
                <a:spcPts val="1200"/>
              </a:spcBef>
              <a:spcAft>
                <a:spcPts val="0"/>
              </a:spcAft>
              <a:buSzPts val="1800"/>
              <a:buNone/>
            </a:pPr>
            <a:r>
              <a:rPr lang="es-ES" u="sng" dirty="0">
                <a:solidFill>
                  <a:schemeClr val="hlink"/>
                </a:solidFill>
              </a:rPr>
              <a:t>https://blogs.ead.unlp.edu.ar/ingenieriasoft1/</a:t>
            </a:r>
          </a:p>
          <a:p>
            <a:pPr marL="0" lvl="0" indent="0" algn="l" rtl="0">
              <a:lnSpc>
                <a:spcPct val="90000"/>
              </a:lnSpc>
              <a:spcBef>
                <a:spcPts val="1200"/>
              </a:spcBef>
              <a:spcAft>
                <a:spcPts val="0"/>
              </a:spcAft>
              <a:buSzPts val="1800"/>
              <a:buNone/>
            </a:pPr>
            <a:r>
              <a:rPr lang="es-ES" b="1" dirty="0"/>
              <a:t>Prácticas</a:t>
            </a:r>
            <a:endParaRPr b="1" dirty="0"/>
          </a:p>
          <a:p>
            <a:pPr marL="0" lvl="0" indent="0" algn="l" rtl="0">
              <a:lnSpc>
                <a:spcPct val="90000"/>
              </a:lnSpc>
              <a:spcBef>
                <a:spcPts val="1200"/>
              </a:spcBef>
              <a:spcAft>
                <a:spcPts val="0"/>
              </a:spcAft>
              <a:buSzPts val="1800"/>
              <a:buNone/>
            </a:pPr>
            <a:r>
              <a:rPr lang="es-ES" dirty="0"/>
              <a:t>Martes 12 a 15 hs, aulas 15 y 10B</a:t>
            </a:r>
            <a:endParaRPr dirty="0"/>
          </a:p>
          <a:p>
            <a:pPr marL="0" lvl="0" indent="0" algn="l" rtl="0">
              <a:lnSpc>
                <a:spcPct val="90000"/>
              </a:lnSpc>
              <a:spcBef>
                <a:spcPts val="1200"/>
              </a:spcBef>
              <a:spcAft>
                <a:spcPts val="0"/>
              </a:spcAft>
              <a:buSzPts val="1800"/>
              <a:buNone/>
            </a:pPr>
            <a:r>
              <a:rPr lang="es-ES" dirty="0"/>
              <a:t>Miércoles 8 a 11 hs, aulas 15 y 10A</a:t>
            </a:r>
            <a:endParaRPr dirty="0"/>
          </a:p>
          <a:p>
            <a:pPr marL="0" lvl="0" indent="0" algn="l" rtl="0">
              <a:lnSpc>
                <a:spcPct val="90000"/>
              </a:lnSpc>
              <a:spcBef>
                <a:spcPts val="1200"/>
              </a:spcBef>
              <a:spcAft>
                <a:spcPts val="0"/>
              </a:spcAft>
              <a:buSzPts val="1800"/>
              <a:buNone/>
            </a:pPr>
            <a:r>
              <a:rPr lang="es-ES" dirty="0"/>
              <a:t>Viernes 14:30 a 17:30 aula 5</a:t>
            </a:r>
            <a:endParaRPr dirty="0"/>
          </a:p>
        </p:txBody>
      </p:sp>
      <p:sp>
        <p:nvSpPr>
          <p:cNvPr id="323" name="Google Shape;323;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Requerimientos</a:t>
            </a:r>
            <a:endParaRPr sz="4000" b="1"/>
          </a:p>
        </p:txBody>
      </p:sp>
      <p:sp>
        <p:nvSpPr>
          <p:cNvPr id="707" name="Google Shape;707;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40</a:t>
            </a:fld>
            <a:endParaRPr/>
          </a:p>
        </p:txBody>
      </p:sp>
      <p:sp>
        <p:nvSpPr>
          <p:cNvPr id="708" name="Google Shape;708;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09" name="Google Shape;709;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15" name="Google Shape;715;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16" name="Google Shape;716;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dirty="0"/>
              <a:t>Es el proceso de adquirir (“</a:t>
            </a:r>
            <a:r>
              <a:rPr lang="es-ES" sz="2800" dirty="0" err="1"/>
              <a:t>eliciting</a:t>
            </a:r>
            <a:r>
              <a:rPr lang="es-ES" sz="2800" dirty="0"/>
              <a:t>”) [sonsacar] todo el conocimiento relevante necesario para producir un modelo de los requerimientos de un dominio de problema.</a:t>
            </a:r>
            <a:endParaRPr dirty="0"/>
          </a:p>
          <a:p>
            <a:pPr marL="68580" lvl="0" indent="-68580" algn="l" rtl="0">
              <a:lnSpc>
                <a:spcPct val="85000"/>
              </a:lnSpc>
              <a:spcBef>
                <a:spcPts val="975"/>
              </a:spcBef>
              <a:spcAft>
                <a:spcPts val="0"/>
              </a:spcAft>
              <a:buClr>
                <a:srgbClr val="C00000"/>
              </a:buClr>
              <a:buSzPts val="2800"/>
              <a:buFont typeface="Arial"/>
              <a:buChar char="»"/>
            </a:pPr>
            <a:r>
              <a:rPr lang="es-ES" sz="2800" dirty="0"/>
              <a:t>Objetivos:</a:t>
            </a:r>
            <a:endParaRPr dirty="0"/>
          </a:p>
          <a:p>
            <a:pPr marL="260604" lvl="1" indent="-257175" algn="l" rtl="0">
              <a:lnSpc>
                <a:spcPct val="85000"/>
              </a:lnSpc>
              <a:spcBef>
                <a:spcPts val="450"/>
              </a:spcBef>
              <a:spcAft>
                <a:spcPts val="0"/>
              </a:spcAft>
              <a:buClr>
                <a:srgbClr val="262626"/>
              </a:buClr>
              <a:buSzPts val="2800"/>
              <a:buChar char=" "/>
            </a:pPr>
            <a:r>
              <a:rPr lang="es-ES" sz="2800" dirty="0"/>
              <a:t>Conocer el dominio del problema para poder comunicarse con clientes y usuarios y entender sus necesidades.</a:t>
            </a:r>
            <a:endParaRPr dirty="0"/>
          </a:p>
          <a:p>
            <a:pPr marL="260604" lvl="1" indent="-257175" algn="l" rtl="0">
              <a:lnSpc>
                <a:spcPct val="85000"/>
              </a:lnSpc>
              <a:spcBef>
                <a:spcPts val="450"/>
              </a:spcBef>
              <a:spcAft>
                <a:spcPts val="0"/>
              </a:spcAft>
              <a:buClr>
                <a:srgbClr val="262626"/>
              </a:buClr>
              <a:buSzPts val="2800"/>
              <a:buChar char=" "/>
            </a:pPr>
            <a:r>
              <a:rPr lang="es-ES" sz="2800" dirty="0"/>
              <a:t>Conocer el sistema actual (manual o informatizado).</a:t>
            </a:r>
            <a:endParaRPr dirty="0"/>
          </a:p>
          <a:p>
            <a:pPr marL="260604" lvl="1" indent="-257175" algn="l" rtl="0">
              <a:lnSpc>
                <a:spcPct val="85000"/>
              </a:lnSpc>
              <a:spcBef>
                <a:spcPts val="450"/>
              </a:spcBef>
              <a:spcAft>
                <a:spcPts val="0"/>
              </a:spcAft>
              <a:buClr>
                <a:srgbClr val="262626"/>
              </a:buClr>
              <a:buSzPts val="2800"/>
              <a:buChar char=" "/>
            </a:pPr>
            <a:r>
              <a:rPr lang="es-ES" sz="2800" dirty="0"/>
              <a:t>Identificar las necesidades, tanto explícitas como implícitas, de clientes y usuarios y sus expectativas sobre el sistema a desarrollar.</a:t>
            </a:r>
            <a:endParaRPr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22" name="Google Shape;722;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23" name="Google Shape;723;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6858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6858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pic>
        <p:nvPicPr>
          <p:cNvPr id="724" name="Google Shape;724;p104" descr="http://www.wheresthedrama.com/ego.jpg"/>
          <p:cNvPicPr preferRelativeResize="0"/>
          <p:nvPr/>
        </p:nvPicPr>
        <p:blipFill rotWithShape="1">
          <a:blip r:embed="rId3">
            <a:alphaModFix/>
          </a:blip>
          <a:srcRect/>
          <a:stretch/>
        </p:blipFill>
        <p:spPr>
          <a:xfrm>
            <a:off x="5814577" y="4717242"/>
            <a:ext cx="2534314" cy="180975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0" name="Google Shape;730;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31" name="Google Shape;731;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7" name="Google Shape;737;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8" name="Google Shape;738;p106"/>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6858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6858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Técnicas de elicitación </a:t>
            </a:r>
            <a:endParaRPr sz="4000" b="1"/>
          </a:p>
        </p:txBody>
      </p:sp>
      <p:sp>
        <p:nvSpPr>
          <p:cNvPr id="744" name="Google Shape;74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45" name="Google Shape;74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46" name="Google Shape;746;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625908" y="622759"/>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discretos</a:t>
            </a:r>
            <a:endParaRPr sz="4000" b="1"/>
          </a:p>
        </p:txBody>
      </p:sp>
      <p:sp>
        <p:nvSpPr>
          <p:cNvPr id="752" name="Google Shape;752;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53" name="Google Shape;753;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6858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6858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6858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54" name="Google Shape;754;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55" name="Google Shape;755;p108" descr="Resultado de imagen para recopilacion de datos metodos discretos"/>
          <p:cNvPicPr preferRelativeResize="0"/>
          <p:nvPr/>
        </p:nvPicPr>
        <p:blipFill rotWithShape="1">
          <a:blip r:embed="rId3">
            <a:alphaModFix/>
          </a:blip>
          <a:srcRect/>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dirty="0"/>
              <a:t>Muestreo de la documentación, los formularios y los datos existentes</a:t>
            </a:r>
            <a:endParaRPr sz="4000" b="1" dirty="0"/>
          </a:p>
        </p:txBody>
      </p:sp>
      <p:sp>
        <p:nvSpPr>
          <p:cNvPr id="761" name="Google Shape;761;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62" name="Google Shape;762;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64" name="Google Shape;764;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5" name="Google Shape;765;p109" descr="http://paosangu.bligoo.com.co/media/users/13/674240/images/public/80475/1305798646185-archivo_lateral_ergox.jpg?v=1305798678950"/>
          <p:cNvPicPr preferRelativeResize="0"/>
          <p:nvPr/>
        </p:nvPicPr>
        <p:blipFill rotWithShape="1">
          <a:blip r:embed="rId3">
            <a:alphaModFix/>
          </a:blip>
          <a:srcRect/>
          <a:stretch/>
        </p:blipFill>
        <p:spPr>
          <a:xfrm>
            <a:off x="7263104" y="4813650"/>
            <a:ext cx="2023631" cy="184023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0"/>
          <p:cNvSpPr txBox="1">
            <a:spLocks noGrp="1"/>
          </p:cNvSpPr>
          <p:nvPr>
            <p:ph type="title"/>
          </p:nvPr>
        </p:nvSpPr>
        <p:spPr>
          <a:xfrm>
            <a:off x="712476" y="458100"/>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71" name="Google Shape;771;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72" name="Google Shape;772;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73" name="Google Shape;773;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Investigación y visitas al sitio</a:t>
            </a:r>
            <a:endParaRPr sz="4000" b="1"/>
          </a:p>
        </p:txBody>
      </p:sp>
      <p:sp>
        <p:nvSpPr>
          <p:cNvPr id="779" name="Google Shape;779;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80" name="Google Shape;780;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Font typeface="Noto Sans Symbols"/>
              <a:buChar char="✔"/>
            </a:pPr>
            <a:r>
              <a:rPr lang="es-ES" sz="2400" dirty="0"/>
              <a:t>Investigar el dominio. </a:t>
            </a:r>
            <a:endParaRPr dirty="0"/>
          </a:p>
          <a:p>
            <a:pPr marL="68580" lvl="0" indent="-68580" algn="l" rtl="0">
              <a:lnSpc>
                <a:spcPct val="85000"/>
              </a:lnSpc>
              <a:spcBef>
                <a:spcPts val="975"/>
              </a:spcBef>
              <a:spcAft>
                <a:spcPts val="0"/>
              </a:spcAft>
              <a:buSzPts val="2400"/>
              <a:buFont typeface="Noto Sans Symbols"/>
              <a:buChar char="✔"/>
            </a:pPr>
            <a:r>
              <a:rPr lang="es-ES" sz="2400" dirty="0"/>
              <a:t>Patrones de soluciones (mismo problema en otra organización).</a:t>
            </a:r>
            <a:endParaRPr dirty="0"/>
          </a:p>
          <a:p>
            <a:pPr marL="68580" lvl="0" indent="-68580" algn="l" rtl="0">
              <a:lnSpc>
                <a:spcPct val="85000"/>
              </a:lnSpc>
              <a:spcBef>
                <a:spcPts val="975"/>
              </a:spcBef>
              <a:spcAft>
                <a:spcPts val="0"/>
              </a:spcAft>
              <a:buSzPts val="2400"/>
              <a:buFont typeface="Noto Sans Symbols"/>
              <a:buChar char="✔"/>
            </a:pPr>
            <a:r>
              <a:rPr lang="es-ES" sz="2400" dirty="0"/>
              <a:t>Revistas especializadas.</a:t>
            </a:r>
            <a:endParaRPr sz="2400" dirty="0"/>
          </a:p>
          <a:p>
            <a:pPr marL="68580" lvl="0" indent="-68580" algn="l" rtl="0">
              <a:lnSpc>
                <a:spcPct val="85000"/>
              </a:lnSpc>
              <a:spcBef>
                <a:spcPts val="975"/>
              </a:spcBef>
              <a:spcAft>
                <a:spcPts val="0"/>
              </a:spcAft>
              <a:buSzPts val="2400"/>
              <a:buFont typeface="Noto Sans Symbols"/>
              <a:buChar char="✔"/>
            </a:pPr>
            <a:r>
              <a:rPr lang="es-ES" sz="2400" dirty="0"/>
              <a:t>Buscar problemas similares en internet.</a:t>
            </a:r>
            <a:endParaRPr dirty="0"/>
          </a:p>
          <a:p>
            <a:pPr marL="68580" lvl="0" indent="-68580" algn="l" rtl="0">
              <a:lnSpc>
                <a:spcPct val="85000"/>
              </a:lnSpc>
              <a:spcBef>
                <a:spcPts val="975"/>
              </a:spcBef>
              <a:spcAft>
                <a:spcPts val="0"/>
              </a:spcAft>
              <a:buSzPts val="2400"/>
              <a:buFont typeface="Noto Sans Symbols"/>
              <a:buChar char="✔"/>
            </a:pPr>
            <a:r>
              <a:rPr lang="es-ES" sz="2400" dirty="0"/>
              <a:t>Consultar otras organizaciones.</a:t>
            </a:r>
            <a:endParaRPr dirty="0"/>
          </a:p>
        </p:txBody>
      </p:sp>
      <p:sp>
        <p:nvSpPr>
          <p:cNvPr id="781" name="Google Shape;781;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82" name="Google Shape;782;p111" descr="http://imagenes.mailxmail.com/cursos/imagenes/5/1/tecnicas-de-auditoria-el-muestreo-y-el-rastreo_23215_15_2.jpg"/>
          <p:cNvPicPr preferRelativeResize="0"/>
          <p:nvPr/>
        </p:nvPicPr>
        <p:blipFill rotWithShape="1">
          <a:blip r:embed="rId3">
            <a:alphaModFix/>
          </a:blip>
          <a:srcRect r="15225"/>
          <a:stretch/>
        </p:blipFill>
        <p:spPr>
          <a:xfrm>
            <a:off x="5686814" y="4725146"/>
            <a:ext cx="3015873" cy="140017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a:t>Aprobación de cursada:</a:t>
            </a:r>
            <a:endParaRPr/>
          </a:p>
          <a:p>
            <a:pPr marL="914400" lvl="1" indent="-342900" algn="l" rtl="0">
              <a:lnSpc>
                <a:spcPct val="90000"/>
              </a:lnSpc>
              <a:spcBef>
                <a:spcPts val="200"/>
              </a:spcBef>
              <a:spcAft>
                <a:spcPts val="0"/>
              </a:spcAft>
              <a:buSzPts val="1800"/>
              <a:buChar char="◦"/>
            </a:pPr>
            <a:r>
              <a:rPr lang="es-ES" sz="2000"/>
              <a:t>Exámenes Parciales</a:t>
            </a:r>
            <a:endParaRPr sz="2000"/>
          </a:p>
          <a:p>
            <a:pPr marL="457200" lvl="0" indent="-228600" algn="l" rtl="0">
              <a:lnSpc>
                <a:spcPct val="90000"/>
              </a:lnSpc>
              <a:spcBef>
                <a:spcPts val="1200"/>
              </a:spcBef>
              <a:spcAft>
                <a:spcPts val="0"/>
              </a:spcAft>
              <a:buSzPts val="1800"/>
              <a:buNone/>
            </a:pPr>
            <a:endParaRPr/>
          </a:p>
        </p:txBody>
      </p:sp>
      <p:sp>
        <p:nvSpPr>
          <p:cNvPr id="330" name="Google Shape;330;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88" name="Google Shape;788;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89" name="Google Shape;789;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790" name="Google Shape;790;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1" name="Google Shape;791;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49684" y="3933058"/>
            <a:ext cx="2855287" cy="233199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712476" y="3474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97" name="Google Shape;797;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798" name="Google Shape;798;p113"/>
          <p:cNvSpPr txBox="1">
            <a:spLocks noGrp="1"/>
          </p:cNvSpPr>
          <p:nvPr>
            <p:ph type="body" idx="1"/>
          </p:nvPr>
        </p:nvSpPr>
        <p:spPr>
          <a:xfrm>
            <a:off x="625911" y="1654324"/>
            <a:ext cx="10555604" cy="468052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dirty="0"/>
              <a:t>Ventajas</a:t>
            </a:r>
            <a:endParaRPr dirty="0"/>
          </a:p>
          <a:p>
            <a:pPr marL="260604" lvl="1" indent="-257175" algn="l" rtl="0">
              <a:lnSpc>
                <a:spcPct val="85000"/>
              </a:lnSpc>
              <a:spcBef>
                <a:spcPts val="450"/>
              </a:spcBef>
              <a:spcAft>
                <a:spcPts val="0"/>
              </a:spcAft>
              <a:buClr>
                <a:srgbClr val="262626"/>
              </a:buClr>
              <a:buSzPts val="2400"/>
              <a:buChar char=" "/>
            </a:pPr>
            <a:r>
              <a:rPr lang="es-ES" sz="2400" dirty="0"/>
              <a:t>Datos confiables </a:t>
            </a:r>
            <a:endParaRPr dirty="0"/>
          </a:p>
          <a:p>
            <a:pPr marL="260604" lvl="1" indent="-257175" algn="l" rtl="0">
              <a:lnSpc>
                <a:spcPct val="85000"/>
              </a:lnSpc>
              <a:spcBef>
                <a:spcPts val="450"/>
              </a:spcBef>
              <a:spcAft>
                <a:spcPts val="0"/>
              </a:spcAft>
              <a:buClr>
                <a:srgbClr val="262626"/>
              </a:buClr>
              <a:buSzPts val="2400"/>
              <a:buChar char=" "/>
            </a:pPr>
            <a:r>
              <a:rPr lang="es-ES" sz="2400" dirty="0"/>
              <a:t>El analista puede ver exactamente lo que se hace (tareas difíciles de explicar con palabras).</a:t>
            </a:r>
            <a:endParaRPr dirty="0"/>
          </a:p>
          <a:p>
            <a:pPr marL="260604" lvl="1" indent="-257175" algn="l" rtl="0">
              <a:lnSpc>
                <a:spcPct val="85000"/>
              </a:lnSpc>
              <a:spcBef>
                <a:spcPts val="450"/>
              </a:spcBef>
              <a:spcAft>
                <a:spcPts val="0"/>
              </a:spcAft>
              <a:buClr>
                <a:srgbClr val="262626"/>
              </a:buClr>
              <a:buSzPts val="2400"/>
              <a:buChar char=" "/>
            </a:pPr>
            <a:r>
              <a:rPr lang="es-ES" sz="2400" dirty="0"/>
              <a:t>Análisis de disposiciones físicas, tránsito, iluminación, ruido.</a:t>
            </a:r>
            <a:endParaRPr dirty="0"/>
          </a:p>
          <a:p>
            <a:pPr marL="260604" lvl="1" indent="-257175" algn="l" rtl="0">
              <a:lnSpc>
                <a:spcPct val="85000"/>
              </a:lnSpc>
              <a:spcBef>
                <a:spcPts val="450"/>
              </a:spcBef>
              <a:spcAft>
                <a:spcPts val="0"/>
              </a:spcAft>
              <a:buClr>
                <a:srgbClr val="262626"/>
              </a:buClr>
              <a:buSzPts val="2400"/>
              <a:buChar char=" "/>
            </a:pPr>
            <a:r>
              <a:rPr lang="es-ES" sz="2400" dirty="0"/>
              <a:t>Económica en comparación con otras técnicas.</a:t>
            </a:r>
            <a:endParaRPr dirty="0"/>
          </a:p>
          <a:p>
            <a:pPr marL="68580" lvl="0" indent="-68580" algn="l" rtl="0">
              <a:lnSpc>
                <a:spcPct val="85000"/>
              </a:lnSpc>
              <a:spcBef>
                <a:spcPts val="975"/>
              </a:spcBef>
              <a:spcAft>
                <a:spcPts val="0"/>
              </a:spcAft>
              <a:buClr>
                <a:srgbClr val="C00000"/>
              </a:buClr>
              <a:buSzPts val="3200"/>
              <a:buFont typeface="Arial"/>
              <a:buChar char="»"/>
            </a:pPr>
            <a:r>
              <a:rPr lang="es-ES" sz="3200" dirty="0"/>
              <a:t>Desventajas</a:t>
            </a:r>
            <a:endParaRPr dirty="0"/>
          </a:p>
          <a:p>
            <a:pPr marL="260604" lvl="1" indent="-257175" algn="l" rtl="0">
              <a:lnSpc>
                <a:spcPct val="85000"/>
              </a:lnSpc>
              <a:spcBef>
                <a:spcPts val="450"/>
              </a:spcBef>
              <a:spcAft>
                <a:spcPts val="0"/>
              </a:spcAft>
              <a:buClr>
                <a:srgbClr val="262626"/>
              </a:buClr>
              <a:buSzPts val="2400"/>
              <a:buChar char=" "/>
            </a:pPr>
            <a:r>
              <a:rPr lang="es-ES" sz="2400" dirty="0"/>
              <a:t>La gente se siente incómoda siendo observada.</a:t>
            </a:r>
            <a:endParaRPr dirty="0"/>
          </a:p>
          <a:p>
            <a:pPr marL="260604" lvl="1" indent="-257175" algn="l" rtl="0">
              <a:lnSpc>
                <a:spcPct val="85000"/>
              </a:lnSpc>
              <a:spcBef>
                <a:spcPts val="450"/>
              </a:spcBef>
              <a:spcAft>
                <a:spcPts val="0"/>
              </a:spcAft>
              <a:buClr>
                <a:srgbClr val="262626"/>
              </a:buClr>
              <a:buSzPts val="2400"/>
              <a:buChar char=" "/>
            </a:pPr>
            <a:r>
              <a:rPr lang="es-ES" sz="2400" dirty="0"/>
              <a:t>Algunas actividades del sistema pueden ser realizadas en horarios incómodos.</a:t>
            </a:r>
            <a:endParaRPr dirty="0"/>
          </a:p>
          <a:p>
            <a:pPr marL="260604" lvl="1" indent="-257175" algn="l" rtl="0">
              <a:lnSpc>
                <a:spcPct val="85000"/>
              </a:lnSpc>
              <a:spcBef>
                <a:spcPts val="450"/>
              </a:spcBef>
              <a:spcAft>
                <a:spcPts val="0"/>
              </a:spcAft>
              <a:buClr>
                <a:srgbClr val="262626"/>
              </a:buClr>
              <a:buSzPts val="2400"/>
              <a:buChar char=" "/>
            </a:pPr>
            <a:r>
              <a:rPr lang="es-ES" sz="2400" dirty="0"/>
              <a:t>Las tareas están sujetas a interrupciones.</a:t>
            </a:r>
            <a:endParaRPr dirty="0"/>
          </a:p>
          <a:p>
            <a:pPr marL="260604" lvl="1" indent="-257175" algn="l" rtl="0">
              <a:lnSpc>
                <a:spcPct val="85000"/>
              </a:lnSpc>
              <a:spcBef>
                <a:spcPts val="450"/>
              </a:spcBef>
              <a:spcAft>
                <a:spcPts val="0"/>
              </a:spcAft>
              <a:buClr>
                <a:srgbClr val="262626"/>
              </a:buClr>
              <a:buSzPts val="2400"/>
              <a:buChar char=" "/>
            </a:pPr>
            <a:r>
              <a:rPr lang="es-ES" sz="2400" dirty="0"/>
              <a:t>Tener en cuenta que la persona observada puede estar realizando las tareas de la forma “correcta” y no como lo hace habitualmente.</a:t>
            </a:r>
            <a:endParaRPr dirty="0"/>
          </a:p>
          <a:p>
            <a:pPr marL="260604" lvl="1" indent="-79375" algn="l" rtl="0">
              <a:lnSpc>
                <a:spcPct val="85000"/>
              </a:lnSpc>
              <a:spcBef>
                <a:spcPts val="450"/>
              </a:spcBef>
              <a:spcAft>
                <a:spcPts val="0"/>
              </a:spcAft>
              <a:buClr>
                <a:srgbClr val="262626"/>
              </a:buClr>
              <a:buSzPts val="2800"/>
              <a:buNone/>
            </a:pPr>
            <a:endParaRPr sz="2800" dirty="0"/>
          </a:p>
        </p:txBody>
      </p:sp>
      <p:sp>
        <p:nvSpPr>
          <p:cNvPr id="800" name="Google Shape;800;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4"/>
          <p:cNvSpPr txBox="1">
            <a:spLocks noGrp="1"/>
          </p:cNvSpPr>
          <p:nvPr>
            <p:ph type="title"/>
          </p:nvPr>
        </p:nvSpPr>
        <p:spPr>
          <a:xfrm>
            <a:off x="625911" y="643372"/>
            <a:ext cx="1113097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interactivos</a:t>
            </a:r>
            <a:endParaRPr sz="4000" b="1"/>
          </a:p>
        </p:txBody>
      </p:sp>
      <p:sp>
        <p:nvSpPr>
          <p:cNvPr id="806" name="Google Shape;806;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807" name="Google Shape;807;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08" name="Google Shape;808;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09" name="Google Shape;809;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0" name="Google Shape;810;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16" name="Google Shape;81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6858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6858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6858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6858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6858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17" name="Google Shape;817;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53</a:t>
            </a:fld>
            <a:endParaRPr>
              <a:solidFill>
                <a:srgbClr val="FFBFBF"/>
              </a:solidFill>
            </a:endParaRPr>
          </a:p>
        </p:txBody>
      </p:sp>
      <p:pic>
        <p:nvPicPr>
          <p:cNvPr id="818" name="Google Shape;818;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24" name="Google Shape;824;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6858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825" name="Google Shape;825;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54</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a:p>
        </p:txBody>
      </p:sp>
      <p:sp>
        <p:nvSpPr>
          <p:cNvPr id="831" name="Google Shape;831;p146"/>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1800"/>
              <a:buNone/>
            </a:pPr>
            <a:endParaRPr/>
          </a:p>
        </p:txBody>
      </p:sp>
      <p:sp>
        <p:nvSpPr>
          <p:cNvPr id="833" name="Google Shape;833;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55</a:t>
            </a:fld>
            <a:endParaRPr/>
          </a:p>
        </p:txBody>
      </p:sp>
      <p:pic>
        <p:nvPicPr>
          <p:cNvPr id="834" name="Google Shape;834;p146"/>
          <p:cNvPicPr preferRelativeResize="0"/>
          <p:nvPr/>
        </p:nvPicPr>
        <p:blipFill rotWithShape="1">
          <a:blip r:embed="rId3">
            <a:alphaModFix/>
          </a:blip>
          <a:srcRect l="1860" t="8180" r="5066" b="4868"/>
          <a:stretch/>
        </p:blipFill>
        <p:spPr>
          <a:xfrm>
            <a:off x="1898322" y="53750"/>
            <a:ext cx="8242047" cy="5832649"/>
          </a:xfrm>
          <a:prstGeom prst="rect">
            <a:avLst/>
          </a:prstGeom>
          <a:noFill/>
          <a:ln>
            <a:noFill/>
          </a:ln>
        </p:spPr>
      </p:pic>
      <p:sp>
        <p:nvSpPr>
          <p:cNvPr id="835" name="Google Shape;835;p146"/>
          <p:cNvSpPr/>
          <p:nvPr/>
        </p:nvSpPr>
        <p:spPr>
          <a:xfrm>
            <a:off x="6988190" y="620688"/>
            <a:ext cx="3722871" cy="1332728"/>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Facilitador: </a:t>
            </a:r>
            <a:r>
              <a:rPr lang="es-ES" sz="1600" b="0" i="0" u="none" strike="noStrike" cap="none">
                <a:solidFill>
                  <a:schemeClr val="dk1"/>
                </a:solidFill>
                <a:latin typeface="Calibri"/>
                <a:ea typeface="Calibri"/>
                <a:cs typeface="Calibri"/>
                <a:sym typeface="Calibri"/>
              </a:rPr>
              <a:t>Dirige las sesiones y tiene amplias habilidades de comunicación  y negociación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6" name="Google Shape;836;p146"/>
          <p:cNvSpPr/>
          <p:nvPr/>
        </p:nvSpPr>
        <p:spPr>
          <a:xfrm>
            <a:off x="3050745" y="710761"/>
            <a:ext cx="3722871" cy="1332728"/>
          </a:xfrm>
          <a:prstGeom prst="wedgeRoundRectCallout">
            <a:avLst>
              <a:gd name="adj1" fmla="val 22084"/>
              <a:gd name="adj2" fmla="val 137766"/>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Usuarios y Gerentes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Los usuarios comunican los requerimientos y los gerentes los aprueban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7" name="Google Shape;837;p146"/>
          <p:cNvSpPr/>
          <p:nvPr/>
        </p:nvSpPr>
        <p:spPr>
          <a:xfrm>
            <a:off x="2544257" y="4221088"/>
            <a:ext cx="3504052" cy="1034132"/>
          </a:xfrm>
          <a:prstGeom prst="wedgeRoundRectCallout">
            <a:avLst>
              <a:gd name="adj1" fmla="val 89527"/>
              <a:gd name="adj2" fmla="val 77444"/>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Secretarios</a:t>
            </a:r>
            <a:r>
              <a:rPr lang="es-ES" sz="1800" b="0" i="0" u="none" strike="noStrike" cap="none">
                <a:solidFill>
                  <a:schemeClr val="dk1"/>
                </a:solidFill>
                <a:latin typeface="Calibri"/>
                <a:ea typeface="Calibri"/>
                <a:cs typeface="Calibri"/>
                <a:sym typeface="Calibri"/>
              </a:rPr>
              <a:t>: </a:t>
            </a:r>
            <a:r>
              <a:rPr lang="es-ES" sz="1600" b="0" i="0" u="none" strike="noStrike" cap="none">
                <a:solidFill>
                  <a:schemeClr val="dk1"/>
                </a:solidFill>
                <a:latin typeface="Calibri"/>
                <a:ea typeface="Calibri"/>
                <a:cs typeface="Calibri"/>
                <a:sym typeface="Calibri"/>
              </a:rPr>
              <a:t>Llevan el registro de la sesión y van publicando los resultados realizados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8" name="Google Shape;838;p146"/>
          <p:cNvSpPr/>
          <p:nvPr/>
        </p:nvSpPr>
        <p:spPr>
          <a:xfrm>
            <a:off x="1510711" y="3212976"/>
            <a:ext cx="3236222" cy="788864"/>
          </a:xfrm>
          <a:prstGeom prst="wedgeRoundRectCallout">
            <a:avLst>
              <a:gd name="adj1" fmla="val -26617"/>
              <a:gd name="adj2" fmla="val 183022"/>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Equipos de TI </a:t>
            </a:r>
            <a:r>
              <a:rPr lang="es-ES" sz="1800" b="0" i="0" u="none" strike="noStrike" cap="none">
                <a:solidFill>
                  <a:schemeClr val="dk1"/>
                </a:solidFill>
                <a:latin typeface="Calibri"/>
                <a:ea typeface="Calibri"/>
                <a:cs typeface="Calibri"/>
                <a:sym typeface="Calibri"/>
              </a:rPr>
              <a:t>:</a:t>
            </a:r>
            <a:r>
              <a:rPr lang="es-ES" sz="1600" b="0" i="0" u="none" strike="noStrike" cap="none">
                <a:solidFill>
                  <a:schemeClr val="dk1"/>
                </a:solidFill>
                <a:latin typeface="Calibri"/>
                <a:ea typeface="Calibri"/>
                <a:cs typeface="Calibri"/>
                <a:sym typeface="Calibri"/>
              </a:rPr>
              <a:t>Escuchan y toman nota de los requerimientos </a:t>
            </a:r>
            <a:endParaRPr sz="1800" b="0" i="0" u="none" strike="noStrike" cap="none">
              <a:solidFill>
                <a:schemeClr val="lt1"/>
              </a:solidFill>
              <a:latin typeface="Calibri"/>
              <a:ea typeface="Calibri"/>
              <a:cs typeface="Calibri"/>
              <a:sym typeface="Calibri"/>
            </a:endParaRPr>
          </a:p>
        </p:txBody>
      </p:sp>
      <p:sp>
        <p:nvSpPr>
          <p:cNvPr id="839" name="Google Shape;839;p146"/>
          <p:cNvSpPr/>
          <p:nvPr/>
        </p:nvSpPr>
        <p:spPr>
          <a:xfrm>
            <a:off x="2971620" y="47299"/>
            <a:ext cx="4398135" cy="133272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Patrocinador :</a:t>
            </a:r>
            <a:r>
              <a:rPr lang="es-ES" sz="1600" b="0" i="0" u="none" strike="noStrike" cap="non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0" name="Google Shape;840;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Participantes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46" name="Google Shape;846;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47" name="Google Shape;847;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56</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57</a:t>
            </a:fld>
            <a:endParaRPr/>
          </a:p>
        </p:txBody>
      </p:sp>
      <p:pic>
        <p:nvPicPr>
          <p:cNvPr id="853" name="Google Shape;853;p148" descr="http://coursewares.mju.ac.th:81/e-learning48/bt321/Image/PicChapter/6-1.jpg"/>
          <p:cNvPicPr preferRelativeResize="0"/>
          <p:nvPr/>
        </p:nvPicPr>
        <p:blipFill rotWithShape="1">
          <a:blip r:embed="rId3">
            <a:alphaModFix/>
          </a:blip>
          <a:srcRect/>
          <a:stretch/>
        </p:blipFill>
        <p:spPr>
          <a:xfrm>
            <a:off x="2370560" y="1772821"/>
            <a:ext cx="7500091" cy="4392488"/>
          </a:xfrm>
          <a:prstGeom prst="rect">
            <a:avLst/>
          </a:prstGeom>
          <a:noFill/>
          <a:ln>
            <a:noFill/>
          </a:ln>
        </p:spPr>
      </p:pic>
      <p:sp>
        <p:nvSpPr>
          <p:cNvPr id="854" name="Google Shape;854;p148"/>
          <p:cNvSpPr txBox="1"/>
          <p:nvPr/>
        </p:nvSpPr>
        <p:spPr>
          <a:xfrm>
            <a:off x="882634" y="834063"/>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4000" b="1" i="0" u="none" strike="noStrike" cap="none">
                <a:solidFill>
                  <a:schemeClr val="accent1"/>
                </a:solidFill>
                <a:latin typeface="Calibri"/>
                <a:ea typeface="Calibri"/>
                <a:cs typeface="Calibri"/>
                <a:sym typeface="Calibri"/>
              </a:rPr>
              <a:t>Espacio para el JRP</a:t>
            </a:r>
            <a:endParaRPr sz="4000" b="1"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60" name="Google Shape;860;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6858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6858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6858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61" name="Google Shape;861;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58</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333"/>
              <a:buFont typeface="Calibri"/>
              <a:buNone/>
            </a:pPr>
            <a:r>
              <a:rPr lang="es-ES" sz="4000" b="1"/>
              <a:t>Lluvia De Ideas (Brainstorming)</a:t>
            </a:r>
            <a:endParaRPr sz="4000" b="1"/>
          </a:p>
        </p:txBody>
      </p:sp>
      <p:sp>
        <p:nvSpPr>
          <p:cNvPr id="867" name="Google Shape;867;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59</a:t>
            </a:fld>
            <a:endParaRPr/>
          </a:p>
        </p:txBody>
      </p:sp>
      <p:pic>
        <p:nvPicPr>
          <p:cNvPr id="868" name="Google Shape;868;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6" name="Google Shape;336;p96"/>
          <p:cNvSpPr txBox="1">
            <a:spLocks noGrp="1"/>
          </p:cNvSpPr>
          <p:nvPr>
            <p:ph type="body" idx="1"/>
          </p:nvPr>
        </p:nvSpPr>
        <p:spPr>
          <a:xfrm>
            <a:off x="826649" y="1737350"/>
            <a:ext cx="11215296" cy="455090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1800"/>
              <a:t>Aprobación FINAL de la materia:</a:t>
            </a:r>
            <a:endParaRPr sz="1800"/>
          </a:p>
          <a:p>
            <a:pPr marL="457200" lvl="0" indent="-342900" algn="l" rtl="0">
              <a:lnSpc>
                <a:spcPct val="90000"/>
              </a:lnSpc>
              <a:spcBef>
                <a:spcPts val="1200"/>
              </a:spcBef>
              <a:spcAft>
                <a:spcPts val="0"/>
              </a:spcAft>
              <a:buSzPts val="1800"/>
              <a:buChar char=" "/>
            </a:pPr>
            <a:r>
              <a:rPr lang="es-ES" sz="1800"/>
              <a:t>El final de la materia se aprobará optando entre:</a:t>
            </a:r>
            <a:endParaRPr sz="1800"/>
          </a:p>
          <a:p>
            <a:pPr marL="914400" lvl="1" indent="-342900" algn="l" rtl="0">
              <a:lnSpc>
                <a:spcPct val="90000"/>
              </a:lnSpc>
              <a:spcBef>
                <a:spcPts val="200"/>
              </a:spcBef>
              <a:spcAft>
                <a:spcPts val="0"/>
              </a:spcAft>
              <a:buSzPts val="1800"/>
              <a:buChar char="◦"/>
            </a:pPr>
            <a:r>
              <a:rPr lang="es-ES"/>
              <a:t>1 - Rendir un examen teórico (con  un recuperatorio ) durante la cursada sacando más de 6 (seis) o más e inscribiéndose a una mesa de final. </a:t>
            </a:r>
            <a:endParaRPr/>
          </a:p>
          <a:p>
            <a:pPr marL="914400" lvl="1" indent="-342900" algn="l" rtl="0">
              <a:lnSpc>
                <a:spcPct val="90000"/>
              </a:lnSpc>
              <a:spcBef>
                <a:spcPts val="200"/>
              </a:spcBef>
              <a:spcAft>
                <a:spcPts val="0"/>
              </a:spcAft>
              <a:buSzPts val="1800"/>
              <a:buChar char="◦"/>
            </a:pPr>
            <a:r>
              <a:rPr lang="es-ES"/>
              <a:t>O </a:t>
            </a:r>
            <a:endParaRPr/>
          </a:p>
          <a:p>
            <a:pPr marL="914400" lvl="1" indent="-342900" algn="l" rtl="0">
              <a:lnSpc>
                <a:spcPct val="90000"/>
              </a:lnSpc>
              <a:spcBef>
                <a:spcPts val="200"/>
              </a:spcBef>
              <a:spcAft>
                <a:spcPts val="0"/>
              </a:spcAft>
              <a:buSzPts val="1800"/>
              <a:buChar char="◦"/>
            </a:pPr>
            <a:r>
              <a:rPr lang="es-ES"/>
              <a:t>2 - Rendir examen escrito en las mesas de final. </a:t>
            </a:r>
            <a:endParaRPr/>
          </a:p>
          <a:p>
            <a:pPr marL="457200" lvl="0" indent="-342900" algn="l" rtl="0">
              <a:lnSpc>
                <a:spcPct val="90000"/>
              </a:lnSpc>
              <a:spcBef>
                <a:spcPts val="1200"/>
              </a:spcBef>
              <a:spcAft>
                <a:spcPts val="0"/>
              </a:spcAft>
              <a:buSzPts val="1800"/>
              <a:buChar char=" "/>
            </a:pPr>
            <a:r>
              <a:rPr lang="es-ES" sz="1800"/>
              <a:t>Los alumnos que elijan la primera opción deben cumplir con las siguientes condiciones:</a:t>
            </a:r>
            <a:endParaRPr sz="1800"/>
          </a:p>
          <a:p>
            <a:pPr marL="954405" lvl="3" indent="-342900" algn="l" rtl="0">
              <a:lnSpc>
                <a:spcPct val="90000"/>
              </a:lnSpc>
              <a:spcBef>
                <a:spcPts val="400"/>
              </a:spcBef>
              <a:spcAft>
                <a:spcPts val="0"/>
              </a:spcAft>
              <a:buSzPts val="1800"/>
              <a:buFont typeface="Arial"/>
              <a:buAutoNum type="arabicPeriod"/>
            </a:pPr>
            <a:r>
              <a:rPr lang="es-ES" sz="1800"/>
              <a:t>Realizar todas las autoevaluaciones y Aprobar el 80% de las autoevaluaciones con nota 6 o superior.</a:t>
            </a:r>
            <a:endParaRPr sz="1800"/>
          </a:p>
          <a:p>
            <a:pPr marL="954405" lvl="3" indent="-342900" algn="l" rtl="0">
              <a:lnSpc>
                <a:spcPct val="90000"/>
              </a:lnSpc>
              <a:spcBef>
                <a:spcPts val="400"/>
              </a:spcBef>
              <a:spcAft>
                <a:spcPts val="0"/>
              </a:spcAft>
              <a:buSzPts val="1800"/>
              <a:buFont typeface="Arial"/>
              <a:buAutoNum type="arabicPeriod"/>
            </a:pPr>
            <a:r>
              <a:rPr lang="es-ES" sz="1800"/>
              <a:t>Presentarse y aprobar el </a:t>
            </a:r>
            <a:r>
              <a:rPr lang="es-ES" sz="1800" b="1"/>
              <a:t>examen teórico</a:t>
            </a:r>
            <a:r>
              <a:rPr lang="es-ES" sz="1800"/>
              <a:t>.</a:t>
            </a:r>
            <a:endParaRPr sz="1800"/>
          </a:p>
          <a:p>
            <a:pPr marL="954405" lvl="3" indent="-330200" algn="l" rtl="0">
              <a:lnSpc>
                <a:spcPct val="90000"/>
              </a:lnSpc>
              <a:spcBef>
                <a:spcPts val="400"/>
              </a:spcBef>
              <a:spcAft>
                <a:spcPts val="0"/>
              </a:spcAft>
              <a:buSzPts val="1600"/>
              <a:buAutoNum type="arabicPeriod"/>
            </a:pPr>
            <a:r>
              <a:rPr lang="es-ES" sz="1800"/>
              <a:t>Aprobar la cursada (con el régimen de cursada)</a:t>
            </a:r>
            <a:endParaRPr sz="1800"/>
          </a:p>
          <a:p>
            <a:pPr marL="954405" lvl="3" indent="-342900" algn="l" rtl="0">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37" name="Google Shape;337;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74" name="Google Shape;874;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6858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6858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875" name="Google Shape;875;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1" name="Google Shape;881;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882" name="Google Shape;88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8" name="Google Shape;88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68580" algn="l" rtl="0">
              <a:lnSpc>
                <a:spcPct val="85000"/>
              </a:lnSpc>
              <a:spcBef>
                <a:spcPts val="975"/>
              </a:spcBef>
              <a:spcAft>
                <a:spcPts val="0"/>
              </a:spcAft>
              <a:buSzPts val="2400"/>
              <a:buChar char="»"/>
            </a:pPr>
            <a:r>
              <a:rPr lang="es-ES" sz="2400"/>
              <a:t>Clave para resolver la falta de consenso entre usuarios</a:t>
            </a:r>
            <a:endParaRPr/>
          </a:p>
          <a:p>
            <a:pPr marL="68580" lvl="0" indent="-68580" algn="l" rtl="0">
              <a:lnSpc>
                <a:spcPct val="85000"/>
              </a:lnSpc>
              <a:spcBef>
                <a:spcPts val="975"/>
              </a:spcBef>
              <a:spcAft>
                <a:spcPts val="0"/>
              </a:spcAft>
              <a:buSzPts val="2400"/>
              <a:buChar char="»"/>
            </a:pPr>
            <a:r>
              <a:rPr lang="es-ES" sz="2400"/>
              <a:t>Es útil combinarlo con la toma de decisiones</a:t>
            </a:r>
            <a:endParaRPr/>
          </a:p>
          <a:p>
            <a:pPr marL="68580" lvl="0" indent="-68580" algn="l" rtl="0">
              <a:lnSpc>
                <a:spcPct val="85000"/>
              </a:lnSpc>
              <a:spcBef>
                <a:spcPts val="975"/>
              </a:spcBef>
              <a:spcAft>
                <a:spcPts val="0"/>
              </a:spcAft>
              <a:buSzPts val="2400"/>
              <a:buChar char="»"/>
            </a:pPr>
            <a:r>
              <a:rPr lang="es-ES" sz="2400"/>
              <a:t>Ayuda a entender el dominio del problema</a:t>
            </a:r>
            <a:endParaRPr/>
          </a:p>
          <a:p>
            <a:pPr marL="68580" lvl="0" indent="-68580" algn="l" rtl="0">
              <a:lnSpc>
                <a:spcPct val="85000"/>
              </a:lnSpc>
              <a:spcBef>
                <a:spcPts val="975"/>
              </a:spcBef>
              <a:spcAft>
                <a:spcPts val="0"/>
              </a:spcAft>
              <a:buSzPts val="2400"/>
              <a:buChar char="»"/>
            </a:pPr>
            <a:r>
              <a:rPr lang="es-ES" sz="2400"/>
              <a:t>Encara la dificultad del usuario para transmitir</a:t>
            </a:r>
            <a:endParaRPr/>
          </a:p>
          <a:p>
            <a:pPr marL="68580" lvl="0" indent="-68580" algn="l" rtl="0">
              <a:lnSpc>
                <a:spcPct val="85000"/>
              </a:lnSpc>
              <a:spcBef>
                <a:spcPts val="975"/>
              </a:spcBef>
              <a:spcAft>
                <a:spcPts val="0"/>
              </a:spcAft>
              <a:buSzPts val="2400"/>
              <a:buChar char="»"/>
            </a:pPr>
            <a:r>
              <a:rPr lang="es-ES" sz="2400"/>
              <a:t>Ayuda a entender: al usuario y al analista</a:t>
            </a:r>
            <a:endParaRPr/>
          </a:p>
        </p:txBody>
      </p:sp>
      <p:sp>
        <p:nvSpPr>
          <p:cNvPr id="889" name="Google Shape;889;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pic>
        <p:nvPicPr>
          <p:cNvPr id="890" name="Google Shape;890;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896" name="Google Shape;896;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sp>
        <p:nvSpPr>
          <p:cNvPr id="897" name="Google Shape;897;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marL="260604" lvl="1" indent="-257175" algn="l" rtl="0">
              <a:lnSpc>
                <a:spcPct val="85000"/>
              </a:lnSpc>
              <a:spcBef>
                <a:spcPts val="450"/>
              </a:spcBef>
              <a:spcAft>
                <a:spcPts val="0"/>
              </a:spcAft>
              <a:buClr>
                <a:srgbClr val="262626"/>
              </a:buClr>
              <a:buSzPts val="3200"/>
              <a:buChar char=" "/>
            </a:pPr>
            <a:r>
              <a:rPr lang="es-ES" sz="2400"/>
              <a:t>Recolectar hechos de un gran número de personas.</a:t>
            </a:r>
            <a:endParaRPr sz="2400"/>
          </a:p>
          <a:p>
            <a:pPr marL="260604" lvl="1" indent="-257175" algn="l" rtl="0">
              <a:lnSpc>
                <a:spcPct val="85000"/>
              </a:lnSpc>
              <a:spcBef>
                <a:spcPts val="450"/>
              </a:spcBef>
              <a:spcAft>
                <a:spcPts val="0"/>
              </a:spcAft>
              <a:buClr>
                <a:srgbClr val="262626"/>
              </a:buClr>
              <a:buSzPts val="3200"/>
              <a:buChar char=" "/>
            </a:pPr>
            <a:r>
              <a:rPr lang="es-ES" sz="2400"/>
              <a:t>Detectar un sentimiento generalizado.</a:t>
            </a:r>
            <a:endParaRPr sz="2400"/>
          </a:p>
          <a:p>
            <a:pPr marL="260604" lvl="1" indent="-257175" algn="l" rtl="0">
              <a:lnSpc>
                <a:spcPct val="85000"/>
              </a:lnSpc>
              <a:spcBef>
                <a:spcPts val="450"/>
              </a:spcBef>
              <a:spcAft>
                <a:spcPts val="0"/>
              </a:spcAft>
              <a:buClr>
                <a:srgbClr val="262626"/>
              </a:buClr>
              <a:buSzPts val="3200"/>
              <a:buChar char=" "/>
            </a:pPr>
            <a:r>
              <a:rPr lang="es-ES" sz="2400"/>
              <a:t>Detectar problemas entre usuarios.</a:t>
            </a:r>
            <a:endParaRPr sz="2400"/>
          </a:p>
          <a:p>
            <a:pPr marL="260604" lvl="1" indent="-257175" algn="l" rtl="0">
              <a:lnSpc>
                <a:spcPct val="85000"/>
              </a:lnSpc>
              <a:spcBef>
                <a:spcPts val="450"/>
              </a:spcBef>
              <a:spcAft>
                <a:spcPts val="0"/>
              </a:spcAft>
              <a:buClr>
                <a:srgbClr val="262626"/>
              </a:buClr>
              <a:buSzPts val="3200"/>
              <a:buChar char=" "/>
            </a:pPr>
            <a:r>
              <a:rPr lang="es-ES" sz="2400"/>
              <a:t>Cuantificar respuestas.</a:t>
            </a:r>
            <a:endParaRPr sz="2400"/>
          </a:p>
          <a:p>
            <a:pPr marL="68580" lvl="0" indent="0" algn="l" rtl="0">
              <a:lnSpc>
                <a:spcPct val="85000"/>
              </a:lnSpc>
              <a:spcBef>
                <a:spcPts val="975"/>
              </a:spcBef>
              <a:spcAft>
                <a:spcPts val="0"/>
              </a:spcAft>
              <a:buClr>
                <a:srgbClr val="C00000"/>
              </a:buClr>
              <a:buSzPts val="1600"/>
              <a:buFont typeface="Arial"/>
              <a:buNone/>
            </a:pPr>
            <a:endParaRPr sz="2400"/>
          </a:p>
        </p:txBody>
      </p:sp>
      <p:sp>
        <p:nvSpPr>
          <p:cNvPr id="898" name="Google Shape;898;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99" name="Google Shape;899;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05" name="Google Shape;905;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pic>
        <p:nvPicPr>
          <p:cNvPr id="906" name="Google Shape;906;p116"/>
          <p:cNvPicPr preferRelativeResize="0"/>
          <p:nvPr/>
        </p:nvPicPr>
        <p:blipFill rotWithShape="1">
          <a:blip r:embed="rId3">
            <a:alphaModFix/>
          </a:blip>
          <a:srcRect l="1706"/>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12" name="Google Shape;912;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sp>
        <p:nvSpPr>
          <p:cNvPr id="913" name="Google Shape;913;p117"/>
          <p:cNvSpPr txBox="1">
            <a:spLocks noGrp="1"/>
          </p:cNvSpPr>
          <p:nvPr>
            <p:ph type="body" idx="1"/>
          </p:nvPr>
        </p:nvSpPr>
        <p:spPr>
          <a:xfrm>
            <a:off x="625909" y="1661811"/>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14" name="Google Shape;914;p117"/>
          <p:cNvSpPr txBox="1">
            <a:spLocks noGrp="1"/>
          </p:cNvSpPr>
          <p:nvPr>
            <p:ph type="body" idx="4294967295"/>
          </p:nvPr>
        </p:nvSpPr>
        <p:spPr>
          <a:xfrm>
            <a:off x="625909" y="3429000"/>
            <a:ext cx="5999469" cy="252095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915" name="Google Shape;915;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1" name="Google Shape;921;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922" name="Google Shape;922;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23" name="Google Shape;92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9" name="Google Shape;92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grpSp>
        <p:nvGrpSpPr>
          <p:cNvPr id="930" name="Google Shape;930;p119"/>
          <p:cNvGrpSpPr/>
          <p:nvPr/>
        </p:nvGrpSpPr>
        <p:grpSpPr>
          <a:xfrm>
            <a:off x="2288779" y="1792288"/>
            <a:ext cx="7727092" cy="3416300"/>
            <a:chOff x="755576" y="1792288"/>
            <a:chExt cx="7696027" cy="3416300"/>
          </a:xfrm>
        </p:grpSpPr>
        <p:sp>
          <p:nvSpPr>
            <p:cNvPr id="931" name="Google Shape;931;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933" name="Google Shape;933;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935" name="Google Shape;935;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938" name="Google Shape;938;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940" name="Google Shape;940;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1" name="Google Shape;941;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2" name="Google Shape;942;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3" name="Google Shape;943;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4" name="Google Shape;944;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5" name="Google Shape;945;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6" name="Google Shape;946;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7" name="Google Shape;947;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8" name="Google Shape;948;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9" name="Google Shape;949;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950" name="Google Shape;950;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951" name="Google Shape;951;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952" name="Google Shape;952;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953" name="Google Shape;953;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954" name="Google Shape;954;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5" name="Google Shape;955;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6" name="Google Shape;956;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57" name="Google Shape;957;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58" name="Google Shape;958;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59" name="Google Shape;959;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0" name="Google Shape;960;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1" name="Google Shape;961;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62" name="Google Shape;962;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63" name="Google Shape;963;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64" name="Google Shape;964;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0" name="Google Shape;970;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sp>
        <p:nvSpPr>
          <p:cNvPr id="971" name="Google Shape;971;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72" name="Google Shape;972;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8" name="Google Shape;978;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979" name="Google Shape;979;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81" name="Google Shape;981;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3" name="Google Shape;343;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44" name="Google Shape;344;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22" descr="http://www.latitudperiodico.com.ar/imagenes/dibujito_entrevistas.jpg"/>
          <p:cNvPicPr preferRelativeResize="0"/>
          <p:nvPr/>
        </p:nvPicPr>
        <p:blipFill rotWithShape="1">
          <a:blip r:embed="rId3">
            <a:alphaModFix/>
          </a:blip>
          <a:srcRect/>
          <a:stretch/>
        </p:blipFill>
        <p:spPr>
          <a:xfrm>
            <a:off x="8391496" y="3992264"/>
            <a:ext cx="2828954" cy="2133839"/>
          </a:xfrm>
          <a:prstGeom prst="rect">
            <a:avLst/>
          </a:prstGeom>
          <a:noFill/>
          <a:ln>
            <a:noFill/>
          </a:ln>
          <a:effectLst>
            <a:outerShdw blurRad="292100" dist="139700" dir="2700000" algn="tl" rotWithShape="0">
              <a:srgbClr val="333333">
                <a:alpha val="62745"/>
              </a:srgbClr>
            </a:outerShdw>
          </a:effectLst>
        </p:spPr>
      </p:pic>
      <p:sp>
        <p:nvSpPr>
          <p:cNvPr id="987" name="Google Shape;987;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988" name="Google Shape;988;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989" name="Google Shape;989;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6858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6858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90" name="Google Shape;990;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996" name="Google Shape;996;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graphicFrame>
        <p:nvGraphicFramePr>
          <p:cNvPr id="997" name="Google Shape;997;p123"/>
          <p:cNvGraphicFramePr/>
          <p:nvPr/>
        </p:nvGraphicFramePr>
        <p:xfrm>
          <a:off x="5661561" y="2952750"/>
          <a:ext cx="4434939" cy="3190877"/>
        </p:xfrm>
        <a:graphic>
          <a:graphicData uri="http://schemas.openxmlformats.org/presentationml/2006/ole">
            <mc:AlternateContent xmlns:mc="http://schemas.openxmlformats.org/markup-compatibility/2006">
              <mc:Choice xmlns:v="urn:schemas-microsoft-com:vml" Requires="v">
                <p:oleObj r:id="rId3" imgW="4434939" imgH="3190877" progId="">
                  <p:embed/>
                </p:oleObj>
              </mc:Choice>
              <mc:Fallback>
                <p:oleObj r:id="rId3" imgW="4434939" imgH="3190877" progId="">
                  <p:embed/>
                  <p:pic>
                    <p:nvPicPr>
                      <p:cNvPr id="997" name="Google Shape;997;p123"/>
                      <p:cNvPicPr preferRelativeResize="0"/>
                      <p:nvPr/>
                    </p:nvPicPr>
                    <p:blipFill rotWithShape="1">
                      <a:blip r:embed="rId4">
                        <a:alphaModFix/>
                      </a:blip>
                      <a:srcRect/>
                      <a:stretch/>
                    </p:blipFill>
                    <p:spPr>
                      <a:xfrm>
                        <a:off x="5661561" y="2952750"/>
                        <a:ext cx="4434939" cy="3190877"/>
                      </a:xfrm>
                      <a:prstGeom prst="rect">
                        <a:avLst/>
                      </a:prstGeom>
                      <a:noFill/>
                      <a:ln>
                        <a:noFill/>
                      </a:ln>
                    </p:spPr>
                  </p:pic>
                </p:oleObj>
              </mc:Fallback>
            </mc:AlternateContent>
          </a:graphicData>
        </a:graphic>
      </p:graphicFrame>
      <p:sp>
        <p:nvSpPr>
          <p:cNvPr id="998" name="Google Shape;998;p123"/>
          <p:cNvSpPr/>
          <p:nvPr/>
        </p:nvSpPr>
        <p:spPr>
          <a:xfrm>
            <a:off x="5924213" y="3577021"/>
            <a:ext cx="1217537"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99" name="Google Shape;999;p123"/>
          <p:cNvSpPr/>
          <p:nvPr/>
        </p:nvSpPr>
        <p:spPr>
          <a:xfrm>
            <a:off x="7595694" y="4919436"/>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1000" name="Google Shape;1000;p123"/>
          <p:cNvSpPr/>
          <p:nvPr/>
        </p:nvSpPr>
        <p:spPr>
          <a:xfrm>
            <a:off x="7650341" y="3663848"/>
            <a:ext cx="1454061"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1001" name="Google Shape;1001;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1002" name="Google Shape;1002;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04" name="Google Shape;1004;p123"/>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000"/>
              <a:buFont typeface="Calibri"/>
              <a:buNone/>
            </a:pPr>
            <a:endParaRPr/>
          </a:p>
        </p:txBody>
      </p:sp>
      <p:sp>
        <p:nvSpPr>
          <p:cNvPr id="1005" name="Google Shape;1005;p123"/>
          <p:cNvSpPr txBox="1"/>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4000" b="1" i="0" u="none" strike="noStrike" cap="non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1011" name="Google Shape;1011;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6858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1012" name="Google Shape;1012;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13" name="Google Shape;1013;p124"/>
          <p:cNvSpPr txBox="1"/>
          <p:nvPr/>
        </p:nvSpPr>
        <p:spPr>
          <a:xfrm>
            <a:off x="884768" y="5997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019" name="Google Shape;1019;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20" name="Google Shape;1020;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21" name="Google Shape;1021;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dirty="0"/>
              <a:t>Entrevistas</a:t>
            </a:r>
            <a:endParaRPr sz="4000" b="1" dirty="0"/>
          </a:p>
        </p:txBody>
      </p:sp>
      <p:sp>
        <p:nvSpPr>
          <p:cNvPr id="1027" name="Google Shape;1027;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028" name="Google Shape;1028;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0" name="Google Shape;1030;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1" name="Google Shape;1031;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2" name="Google Shape;1032;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3" name="Google Shape;1033;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4" name="Google Shape;1034;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1035" name="Google Shape;1035;p126"/>
          <p:cNvSpPr/>
          <p:nvPr/>
        </p:nvSpPr>
        <p:spPr>
          <a:xfrm>
            <a:off x="2424276" y="1974250"/>
            <a:ext cx="1061400" cy="643800"/>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1036" name="Google Shape;1036;p126"/>
          <p:cNvSpPr/>
          <p:nvPr/>
        </p:nvSpPr>
        <p:spPr>
          <a:xfrm>
            <a:off x="2628034" y="2327977"/>
            <a:ext cx="708169"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Difícil</a:t>
            </a:r>
            <a:endParaRPr sz="1400" b="0" i="0" u="none" strike="noStrike" cap="none" dirty="0">
              <a:solidFill>
                <a:srgbClr val="000000"/>
              </a:solidFill>
              <a:latin typeface="Arial"/>
              <a:ea typeface="Arial"/>
              <a:cs typeface="Arial"/>
              <a:sym typeface="Arial"/>
            </a:endParaRPr>
          </a:p>
        </p:txBody>
      </p:sp>
      <p:sp>
        <p:nvSpPr>
          <p:cNvPr id="1037" name="Google Shape;1037;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1038" name="Google Shape;1038;p126"/>
          <p:cNvSpPr/>
          <p:nvPr/>
        </p:nvSpPr>
        <p:spPr>
          <a:xfrm>
            <a:off x="5233338" y="1721525"/>
            <a:ext cx="1990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1039" name="Google Shape;1039;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1043" name="Google Shape;1043;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126"/>
          <p:cNvSpPr/>
          <p:nvPr/>
        </p:nvSpPr>
        <p:spPr>
          <a:xfrm>
            <a:off x="4498731" y="5813673"/>
            <a:ext cx="3493800" cy="2793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48" name="Google Shape;1048;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49" name="Google Shape;1049;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0" name="Google Shape;1050;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1" name="Google Shape;1051;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2" name="Google Shape;1052;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1053" name="Google Shape;1053;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4" name="Google Shape;1054;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5" name="Google Shape;1055;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6" name="Google Shape;1056;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7" name="Google Shape;1057;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8" name="Google Shape;1058;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9" name="Google Shape;1059;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60" name="Google Shape;1060;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61" name="Google Shape;1061;p126"/>
          <p:cNvSpPr/>
          <p:nvPr/>
        </p:nvSpPr>
        <p:spPr>
          <a:xfrm>
            <a:off x="2501071" y="2686603"/>
            <a:ext cx="841756"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Mucha</a:t>
            </a:r>
            <a:endParaRPr sz="1400" b="0" i="0" u="none" strike="noStrike" cap="none" dirty="0">
              <a:solidFill>
                <a:srgbClr val="000000"/>
              </a:solidFill>
              <a:latin typeface="Arial"/>
              <a:ea typeface="Arial"/>
              <a:cs typeface="Arial"/>
              <a:sym typeface="Arial"/>
            </a:endParaRPr>
          </a:p>
        </p:txBody>
      </p:sp>
      <p:sp>
        <p:nvSpPr>
          <p:cNvPr id="1062" name="Google Shape;1062;p126"/>
          <p:cNvSpPr/>
          <p:nvPr/>
        </p:nvSpPr>
        <p:spPr>
          <a:xfrm>
            <a:off x="1552028" y="3127092"/>
            <a:ext cx="1777658" cy="305212"/>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b="0" i="0" u="none" strike="noStrike" cap="none" dirty="0">
                <a:solidFill>
                  <a:schemeClr val="dk1"/>
                </a:solidFill>
                <a:latin typeface="Calibri"/>
                <a:ea typeface="Calibri"/>
                <a:cs typeface="Calibri"/>
                <a:sym typeface="Calibri"/>
              </a:rPr>
              <a:t>Muy Necesario</a:t>
            </a:r>
            <a:endParaRPr b="0" i="0" u="none" strike="noStrike" cap="none" dirty="0">
              <a:solidFill>
                <a:srgbClr val="000000"/>
              </a:solidFill>
              <a:latin typeface="Arial"/>
              <a:ea typeface="Arial"/>
              <a:cs typeface="Arial"/>
              <a:sym typeface="Arial"/>
            </a:endParaRPr>
          </a:p>
        </p:txBody>
      </p:sp>
      <p:sp>
        <p:nvSpPr>
          <p:cNvPr id="1063" name="Google Shape;1063;p126"/>
          <p:cNvSpPr/>
          <p:nvPr/>
        </p:nvSpPr>
        <p:spPr>
          <a:xfrm>
            <a:off x="2472607" y="3441487"/>
            <a:ext cx="851413"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Mucho</a:t>
            </a:r>
            <a:endParaRPr sz="1400" b="0" i="0" u="none" strike="noStrike" cap="none" dirty="0">
              <a:solidFill>
                <a:srgbClr val="000000"/>
              </a:solidFill>
              <a:latin typeface="Arial"/>
              <a:ea typeface="Arial"/>
              <a:cs typeface="Arial"/>
              <a:sym typeface="Arial"/>
            </a:endParaRPr>
          </a:p>
        </p:txBody>
      </p:sp>
      <p:sp>
        <p:nvSpPr>
          <p:cNvPr id="1064" name="Google Shape;1064;p126"/>
          <p:cNvSpPr/>
          <p:nvPr/>
        </p:nvSpPr>
        <p:spPr>
          <a:xfrm>
            <a:off x="2521693" y="4238916"/>
            <a:ext cx="748471"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Gran</a:t>
            </a:r>
            <a:endParaRPr sz="1400" b="0" i="0" u="none" strike="noStrike" cap="none" dirty="0">
              <a:solidFill>
                <a:srgbClr val="000000"/>
              </a:solidFill>
              <a:latin typeface="Arial"/>
              <a:ea typeface="Arial"/>
              <a:cs typeface="Arial"/>
              <a:sym typeface="Arial"/>
            </a:endParaRPr>
          </a:p>
        </p:txBody>
      </p:sp>
      <p:sp>
        <p:nvSpPr>
          <p:cNvPr id="1065" name="Google Shape;1065;p126"/>
          <p:cNvSpPr/>
          <p:nvPr/>
        </p:nvSpPr>
        <p:spPr>
          <a:xfrm>
            <a:off x="2521692" y="4619916"/>
            <a:ext cx="748472"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Bajo</a:t>
            </a:r>
            <a:endParaRPr sz="1400" b="0" i="0" u="none" strike="noStrike" cap="none" dirty="0">
              <a:solidFill>
                <a:srgbClr val="000000"/>
              </a:solidFill>
              <a:latin typeface="Arial"/>
              <a:ea typeface="Arial"/>
              <a:cs typeface="Arial"/>
              <a:sym typeface="Arial"/>
            </a:endParaRPr>
          </a:p>
        </p:txBody>
      </p:sp>
      <p:sp>
        <p:nvSpPr>
          <p:cNvPr id="1066" name="Google Shape;1066;p126"/>
          <p:cNvSpPr/>
          <p:nvPr/>
        </p:nvSpPr>
        <p:spPr>
          <a:xfrm>
            <a:off x="2521692" y="5381916"/>
            <a:ext cx="770507"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Baja</a:t>
            </a:r>
            <a:endParaRPr sz="1400" b="0" i="0" u="none" strike="noStrike" cap="none" dirty="0">
              <a:solidFill>
                <a:srgbClr val="000000"/>
              </a:solidFill>
              <a:latin typeface="Arial"/>
              <a:ea typeface="Arial"/>
              <a:cs typeface="Arial"/>
              <a:sym typeface="Arial"/>
            </a:endParaRPr>
          </a:p>
        </p:txBody>
      </p:sp>
      <p:sp>
        <p:nvSpPr>
          <p:cNvPr id="1067" name="Google Shape;1067;p126"/>
          <p:cNvSpPr/>
          <p:nvPr/>
        </p:nvSpPr>
        <p:spPr>
          <a:xfrm>
            <a:off x="2521692" y="5000916"/>
            <a:ext cx="748472"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Baja</a:t>
            </a:r>
            <a:endParaRPr sz="1400" b="0" i="0" u="none" strike="noStrike" cap="none" dirty="0">
              <a:solidFill>
                <a:srgbClr val="000000"/>
              </a:solidFill>
              <a:latin typeface="Arial"/>
              <a:ea typeface="Arial"/>
              <a:cs typeface="Arial"/>
              <a:sym typeface="Arial"/>
            </a:endParaRPr>
          </a:p>
        </p:txBody>
      </p:sp>
      <p:sp>
        <p:nvSpPr>
          <p:cNvPr id="1068" name="Google Shape;1068;p126"/>
          <p:cNvSpPr/>
          <p:nvPr/>
        </p:nvSpPr>
        <p:spPr>
          <a:xfrm>
            <a:off x="2450443" y="5726206"/>
            <a:ext cx="841756" cy="366767"/>
          </a:xfrm>
          <a:prstGeom prst="rect">
            <a:avLst/>
          </a:prstGeom>
          <a:noFill/>
          <a:ln>
            <a:noFill/>
          </a:ln>
        </p:spPr>
        <p:txBody>
          <a:bodyPr spcFirstLastPara="1" wrap="square" lIns="90475" tIns="44450" rIns="90475" bIns="4445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Mucha</a:t>
            </a:r>
            <a:endParaRPr sz="1400" b="0" i="0" u="none" strike="noStrike" cap="none" dirty="0">
              <a:solidFill>
                <a:srgbClr val="000000"/>
              </a:solidFill>
              <a:latin typeface="Arial"/>
              <a:ea typeface="Arial"/>
              <a:cs typeface="Arial"/>
              <a:sym typeface="Arial"/>
            </a:endParaRPr>
          </a:p>
        </p:txBody>
      </p:sp>
      <p:sp>
        <p:nvSpPr>
          <p:cNvPr id="1069" name="Google Shape;1069;p126"/>
          <p:cNvSpPr/>
          <p:nvPr/>
        </p:nvSpPr>
        <p:spPr>
          <a:xfrm>
            <a:off x="2177564" y="3792191"/>
            <a:ext cx="1334018" cy="520655"/>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b="0" i="0" u="none" strike="noStrike" cap="none" dirty="0">
                <a:solidFill>
                  <a:schemeClr val="dk1"/>
                </a:solidFill>
                <a:latin typeface="Calibri"/>
                <a:ea typeface="Calibri"/>
                <a:cs typeface="Calibri"/>
                <a:sym typeface="Calibri"/>
              </a:rPr>
              <a:t>Muchas Oportunidades</a:t>
            </a:r>
            <a:endParaRPr b="0" i="0" u="none" strike="noStrike" cap="none" dirty="0">
              <a:solidFill>
                <a:srgbClr val="000000"/>
              </a:solidFill>
              <a:latin typeface="Arial"/>
              <a:ea typeface="Arial"/>
              <a:cs typeface="Arial"/>
              <a:sym typeface="Arial"/>
            </a:endParaRPr>
          </a:p>
        </p:txBody>
      </p:sp>
      <p:sp>
        <p:nvSpPr>
          <p:cNvPr id="1070" name="Google Shape;1070;p126"/>
          <p:cNvSpPr/>
          <p:nvPr/>
        </p:nvSpPr>
        <p:spPr>
          <a:xfrm>
            <a:off x="9142233" y="2378124"/>
            <a:ext cx="598919"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Fácil</a:t>
            </a:r>
            <a:endParaRPr sz="1400" b="0" i="0" u="none" strike="noStrike" cap="none" dirty="0">
              <a:solidFill>
                <a:srgbClr val="000000"/>
              </a:solidFill>
              <a:latin typeface="Arial"/>
              <a:ea typeface="Arial"/>
              <a:cs typeface="Arial"/>
              <a:sym typeface="Arial"/>
            </a:endParaRPr>
          </a:p>
        </p:txBody>
      </p:sp>
      <p:sp>
        <p:nvSpPr>
          <p:cNvPr id="1071" name="Google Shape;1071;p126"/>
          <p:cNvSpPr/>
          <p:nvPr/>
        </p:nvSpPr>
        <p:spPr>
          <a:xfrm>
            <a:off x="9132457" y="2731490"/>
            <a:ext cx="657181"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Poco</a:t>
            </a:r>
            <a:endParaRPr sz="1400" b="0" i="0" u="none" strike="noStrike" cap="none" dirty="0">
              <a:solidFill>
                <a:srgbClr val="000000"/>
              </a:solidFill>
              <a:latin typeface="Arial"/>
              <a:ea typeface="Arial"/>
              <a:cs typeface="Arial"/>
              <a:sym typeface="Arial"/>
            </a:endParaRPr>
          </a:p>
        </p:txBody>
      </p:sp>
      <p:sp>
        <p:nvSpPr>
          <p:cNvPr id="1072" name="Google Shape;1072;p126"/>
          <p:cNvSpPr/>
          <p:nvPr/>
        </p:nvSpPr>
        <p:spPr>
          <a:xfrm>
            <a:off x="9145321" y="3511624"/>
            <a:ext cx="657181"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Poco</a:t>
            </a:r>
            <a:endParaRPr sz="1400" b="0" i="0" u="none" strike="noStrike" cap="none" dirty="0">
              <a:solidFill>
                <a:srgbClr val="000000"/>
              </a:solidFill>
              <a:latin typeface="Arial"/>
              <a:ea typeface="Arial"/>
              <a:cs typeface="Arial"/>
              <a:sym typeface="Arial"/>
            </a:endParaRPr>
          </a:p>
        </p:txBody>
      </p:sp>
      <p:sp>
        <p:nvSpPr>
          <p:cNvPr id="1073" name="Google Shape;1073;p126"/>
          <p:cNvSpPr/>
          <p:nvPr/>
        </p:nvSpPr>
        <p:spPr>
          <a:xfrm>
            <a:off x="9148539" y="4273624"/>
            <a:ext cx="1050150"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Reducida</a:t>
            </a:r>
            <a:endParaRPr sz="1400" b="0" i="0" u="none" strike="noStrike" cap="none" dirty="0">
              <a:solidFill>
                <a:srgbClr val="000000"/>
              </a:solidFill>
              <a:latin typeface="Arial"/>
              <a:ea typeface="Arial"/>
              <a:cs typeface="Arial"/>
              <a:sym typeface="Arial"/>
            </a:endParaRPr>
          </a:p>
        </p:txBody>
      </p:sp>
      <p:sp>
        <p:nvSpPr>
          <p:cNvPr id="1074" name="Google Shape;1074;p126"/>
          <p:cNvSpPr/>
          <p:nvPr/>
        </p:nvSpPr>
        <p:spPr>
          <a:xfrm>
            <a:off x="9163865" y="4626989"/>
            <a:ext cx="635664"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Alto</a:t>
            </a:r>
            <a:endParaRPr sz="1400" b="0" i="0" u="none" strike="noStrike" cap="none" dirty="0">
              <a:solidFill>
                <a:srgbClr val="000000"/>
              </a:solidFill>
              <a:latin typeface="Arial"/>
              <a:ea typeface="Arial"/>
              <a:cs typeface="Arial"/>
              <a:sym typeface="Arial"/>
            </a:endParaRPr>
          </a:p>
        </p:txBody>
      </p:sp>
      <p:sp>
        <p:nvSpPr>
          <p:cNvPr id="1075" name="Google Shape;1075;p126"/>
          <p:cNvSpPr/>
          <p:nvPr/>
        </p:nvSpPr>
        <p:spPr>
          <a:xfrm>
            <a:off x="9189323" y="5414876"/>
            <a:ext cx="555656"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Alta</a:t>
            </a:r>
            <a:endParaRPr sz="1400" b="0" i="0" u="none" strike="noStrike" cap="none" dirty="0">
              <a:solidFill>
                <a:srgbClr val="000000"/>
              </a:solidFill>
              <a:latin typeface="Arial"/>
              <a:ea typeface="Arial"/>
              <a:cs typeface="Arial"/>
              <a:sym typeface="Arial"/>
            </a:endParaRPr>
          </a:p>
        </p:txBody>
      </p:sp>
      <p:sp>
        <p:nvSpPr>
          <p:cNvPr id="1076" name="Google Shape;1076;p126"/>
          <p:cNvSpPr/>
          <p:nvPr/>
        </p:nvSpPr>
        <p:spPr>
          <a:xfrm>
            <a:off x="9163865" y="5034751"/>
            <a:ext cx="555656"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Alta</a:t>
            </a:r>
            <a:endParaRPr sz="1400" b="0" i="0" u="none" strike="noStrike" cap="none" dirty="0">
              <a:solidFill>
                <a:srgbClr val="000000"/>
              </a:solidFill>
              <a:latin typeface="Arial"/>
              <a:ea typeface="Arial"/>
              <a:cs typeface="Arial"/>
              <a:sym typeface="Arial"/>
            </a:endParaRPr>
          </a:p>
        </p:txBody>
      </p:sp>
      <p:sp>
        <p:nvSpPr>
          <p:cNvPr id="1077" name="Google Shape;1077;p126"/>
          <p:cNvSpPr/>
          <p:nvPr/>
        </p:nvSpPr>
        <p:spPr>
          <a:xfrm>
            <a:off x="9172069" y="5761168"/>
            <a:ext cx="1003091"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Poca</a:t>
            </a:r>
            <a:endParaRPr sz="1400" b="0" i="0" u="none" strike="noStrike" cap="none" dirty="0">
              <a:solidFill>
                <a:srgbClr val="000000"/>
              </a:solidFill>
              <a:latin typeface="Arial"/>
              <a:ea typeface="Arial"/>
              <a:cs typeface="Arial"/>
              <a:sym typeface="Arial"/>
            </a:endParaRPr>
          </a:p>
        </p:txBody>
      </p:sp>
      <p:sp>
        <p:nvSpPr>
          <p:cNvPr id="1078" name="Google Shape;1078;p126"/>
          <p:cNvSpPr/>
          <p:nvPr/>
        </p:nvSpPr>
        <p:spPr>
          <a:xfrm>
            <a:off x="9156361" y="3881711"/>
            <a:ext cx="1131675" cy="363538"/>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Muy Poco</a:t>
            </a:r>
            <a:endParaRPr sz="1400" b="0" i="0" u="none" strike="noStrike" cap="none" dirty="0">
              <a:solidFill>
                <a:srgbClr val="000000"/>
              </a:solidFill>
              <a:latin typeface="Arial"/>
              <a:ea typeface="Arial"/>
              <a:cs typeface="Arial"/>
              <a:sym typeface="Arial"/>
            </a:endParaRPr>
          </a:p>
        </p:txBody>
      </p:sp>
      <p:sp>
        <p:nvSpPr>
          <p:cNvPr id="1079" name="Google Shape;1079;p126"/>
          <p:cNvSpPr/>
          <p:nvPr/>
        </p:nvSpPr>
        <p:spPr>
          <a:xfrm>
            <a:off x="9143328" y="3121875"/>
            <a:ext cx="1003090" cy="366767"/>
          </a:xfrm>
          <a:prstGeom prst="rect">
            <a:avLst/>
          </a:prstGeom>
          <a:noFill/>
          <a:ln>
            <a:noFill/>
          </a:ln>
        </p:spPr>
        <p:txBody>
          <a:bodyPr spcFirstLastPara="1" wrap="square" lIns="90475" tIns="44450" rIns="90475" bIns="4445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Limitado</a:t>
            </a:r>
            <a:endParaRPr sz="1400" b="0" i="0" u="none" strike="noStrike" cap="none" dirty="0">
              <a:solidFill>
                <a:srgbClr val="000000"/>
              </a:solidFill>
              <a:latin typeface="Arial"/>
              <a:ea typeface="Arial"/>
              <a:cs typeface="Arial"/>
              <a:sym typeface="Arial"/>
            </a:endParaRPr>
          </a:p>
        </p:txBody>
      </p:sp>
      <p:sp>
        <p:nvSpPr>
          <p:cNvPr id="1080" name="Google Shape;1080;p126"/>
          <p:cNvSpPr/>
          <p:nvPr/>
        </p:nvSpPr>
        <p:spPr>
          <a:xfrm>
            <a:off x="5091768" y="2339832"/>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Evaluación</a:t>
            </a:r>
            <a:endParaRPr sz="1400" b="0" i="0" u="none" strike="noStrike" cap="none" dirty="0">
              <a:solidFill>
                <a:srgbClr val="000000"/>
              </a:solidFill>
              <a:latin typeface="Arial"/>
              <a:ea typeface="Arial"/>
              <a:cs typeface="Arial"/>
              <a:sym typeface="Arial"/>
            </a:endParaRPr>
          </a:p>
        </p:txBody>
      </p:sp>
      <p:sp>
        <p:nvSpPr>
          <p:cNvPr id="1081" name="Google Shape;1081;p126"/>
          <p:cNvSpPr/>
          <p:nvPr/>
        </p:nvSpPr>
        <p:spPr>
          <a:xfrm>
            <a:off x="4226500" y="2683450"/>
            <a:ext cx="3672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82" name="Google Shape;1082;p126"/>
          <p:cNvSpPr/>
          <p:nvPr/>
        </p:nvSpPr>
        <p:spPr>
          <a:xfrm>
            <a:off x="3485825" y="3130625"/>
            <a:ext cx="51573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 Entrenamiento requerido</a:t>
            </a:r>
            <a:endParaRPr sz="1400" b="0" i="0" u="none" strike="noStrike" cap="none" dirty="0">
              <a:solidFill>
                <a:srgbClr val="000000"/>
              </a:solidFill>
              <a:latin typeface="Arial"/>
              <a:ea typeface="Arial"/>
              <a:cs typeface="Arial"/>
              <a:sym typeface="Arial"/>
            </a:endParaRPr>
          </a:p>
        </p:txBody>
      </p:sp>
      <p:sp>
        <p:nvSpPr>
          <p:cNvPr id="1083" name="Google Shape;1083;p126"/>
          <p:cNvSpPr/>
          <p:nvPr/>
        </p:nvSpPr>
        <p:spPr>
          <a:xfrm>
            <a:off x="5000927" y="3511625"/>
            <a:ext cx="3004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84" name="Google Shape;1084;p126"/>
          <p:cNvSpPr/>
          <p:nvPr/>
        </p:nvSpPr>
        <p:spPr>
          <a:xfrm>
            <a:off x="4700625" y="3861050"/>
            <a:ext cx="33051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85" name="Google Shape;1085;p126"/>
          <p:cNvSpPr/>
          <p:nvPr/>
        </p:nvSpPr>
        <p:spPr>
          <a:xfrm>
            <a:off x="4713654" y="4236927"/>
            <a:ext cx="30900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Flexibilidad</a:t>
            </a:r>
            <a:endParaRPr sz="1400" b="0" i="0" u="none" strike="noStrike" cap="none" dirty="0">
              <a:solidFill>
                <a:srgbClr val="000000"/>
              </a:solidFill>
              <a:latin typeface="Arial"/>
              <a:ea typeface="Arial"/>
              <a:cs typeface="Arial"/>
              <a:sym typeface="Arial"/>
            </a:endParaRPr>
          </a:p>
        </p:txBody>
      </p:sp>
      <p:sp>
        <p:nvSpPr>
          <p:cNvPr id="1086" name="Google Shape;1086;p126"/>
          <p:cNvSpPr/>
          <p:nvPr/>
        </p:nvSpPr>
        <p:spPr>
          <a:xfrm>
            <a:off x="4558226" y="4588450"/>
            <a:ext cx="2850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Control de la Entrevista</a:t>
            </a:r>
            <a:endParaRPr sz="1400" b="0" i="0" u="none" strike="noStrike" cap="none" dirty="0">
              <a:solidFill>
                <a:srgbClr val="000000"/>
              </a:solidFill>
              <a:latin typeface="Arial"/>
              <a:ea typeface="Arial"/>
              <a:cs typeface="Arial"/>
              <a:sym typeface="Arial"/>
            </a:endParaRPr>
          </a:p>
        </p:txBody>
      </p:sp>
      <p:sp>
        <p:nvSpPr>
          <p:cNvPr id="1087" name="Google Shape;1087;p126"/>
          <p:cNvSpPr/>
          <p:nvPr/>
        </p:nvSpPr>
        <p:spPr>
          <a:xfrm>
            <a:off x="5227903" y="4993756"/>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Precisión</a:t>
            </a:r>
            <a:endParaRPr sz="1400" b="0" i="0" u="none" strike="noStrike" cap="none" dirty="0">
              <a:solidFill>
                <a:srgbClr val="000000"/>
              </a:solidFill>
              <a:latin typeface="Arial"/>
              <a:ea typeface="Arial"/>
              <a:cs typeface="Arial"/>
              <a:sym typeface="Arial"/>
            </a:endParaRPr>
          </a:p>
        </p:txBody>
      </p:sp>
      <p:sp>
        <p:nvSpPr>
          <p:cNvPr id="1088" name="Google Shape;1088;p126"/>
          <p:cNvSpPr/>
          <p:nvPr/>
        </p:nvSpPr>
        <p:spPr>
          <a:xfrm>
            <a:off x="5190561" y="5388990"/>
            <a:ext cx="2163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Confiabilidad</a:t>
            </a:r>
            <a:endParaRPr sz="1400" b="0" i="0" u="none" strike="noStrike" cap="none" dirty="0">
              <a:solidFill>
                <a:srgbClr val="000000"/>
              </a:solidFill>
              <a:latin typeface="Arial"/>
              <a:ea typeface="Arial"/>
              <a:cs typeface="Arial"/>
              <a:sym typeface="Arial"/>
            </a:endParaRPr>
          </a:p>
        </p:txBody>
      </p:sp>
      <p:sp>
        <p:nvSpPr>
          <p:cNvPr id="1089" name="Google Shape;1089;p126"/>
          <p:cNvSpPr/>
          <p:nvPr/>
        </p:nvSpPr>
        <p:spPr>
          <a:xfrm>
            <a:off x="4807204" y="5745050"/>
            <a:ext cx="2937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Amplitud y Profundidad</a:t>
            </a:r>
            <a:endParaRPr sz="1400" b="0" i="0" u="none" strike="noStrike" cap="none" dirty="0">
              <a:solidFill>
                <a:srgbClr val="000000"/>
              </a:solidFill>
              <a:latin typeface="Arial"/>
              <a:ea typeface="Arial"/>
              <a:cs typeface="Arial"/>
              <a:sym typeface="Arial"/>
            </a:endParaRPr>
          </a:p>
        </p:txBody>
      </p:sp>
      <p:cxnSp>
        <p:nvCxnSpPr>
          <p:cNvPr id="1090" name="Google Shape;1090;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91" name="Google Shape;1091;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7"/>
          <p:cNvSpPr txBox="1">
            <a:spLocks noGrp="1"/>
          </p:cNvSpPr>
          <p:nvPr>
            <p:ph type="title"/>
          </p:nvPr>
        </p:nvSpPr>
        <p:spPr>
          <a:xfrm>
            <a:off x="625908" y="620688"/>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97" name="Google Shape;1097;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098" name="Google Shape;1098;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dirty="0"/>
              <a:t>Tipos de Preguntas</a:t>
            </a:r>
            <a:endParaRPr dirty="0"/>
          </a:p>
          <a:p>
            <a:pPr marL="260604" lvl="1" indent="-257175" algn="l" rtl="0">
              <a:lnSpc>
                <a:spcPct val="85000"/>
              </a:lnSpc>
              <a:spcBef>
                <a:spcPts val="450"/>
              </a:spcBef>
              <a:spcAft>
                <a:spcPts val="0"/>
              </a:spcAft>
              <a:buClr>
                <a:srgbClr val="262626"/>
              </a:buClr>
              <a:buSzPts val="2400"/>
              <a:buChar char=" "/>
            </a:pPr>
            <a:r>
              <a:rPr lang="es-ES" sz="2400" dirty="0"/>
              <a:t>Abiertas</a:t>
            </a:r>
            <a:endParaRPr dirty="0"/>
          </a:p>
          <a:p>
            <a:pPr marL="411480" lvl="2" indent="-411480" algn="l" rtl="0">
              <a:lnSpc>
                <a:spcPct val="85000"/>
              </a:lnSpc>
              <a:spcBef>
                <a:spcPts val="450"/>
              </a:spcBef>
              <a:spcAft>
                <a:spcPts val="0"/>
              </a:spcAft>
              <a:buClr>
                <a:srgbClr val="262626"/>
              </a:buClr>
              <a:buSzPts val="2000"/>
              <a:buChar char=" "/>
            </a:pPr>
            <a:r>
              <a:rPr lang="es-ES" sz="2000" dirty="0"/>
              <a:t>Permite al encuestado responder de cualquier manera</a:t>
            </a:r>
            <a:endParaRPr dirty="0"/>
          </a:p>
          <a:p>
            <a:pPr marL="617220" lvl="3" indent="-617220" algn="l" rtl="0">
              <a:lnSpc>
                <a:spcPct val="85000"/>
              </a:lnSpc>
              <a:spcBef>
                <a:spcPts val="450"/>
              </a:spcBef>
              <a:spcAft>
                <a:spcPts val="0"/>
              </a:spcAft>
              <a:buClr>
                <a:srgbClr val="262626"/>
              </a:buClr>
              <a:buSzPts val="1800"/>
              <a:buChar char=" "/>
            </a:pPr>
            <a:r>
              <a:rPr lang="es-ES" sz="1800" dirty="0"/>
              <a:t>¿Qué opinión tiene del sistema actual?</a:t>
            </a:r>
            <a:endParaRPr dirty="0"/>
          </a:p>
          <a:p>
            <a:pPr marL="617220" lvl="3" indent="-617220" algn="l" rtl="0">
              <a:lnSpc>
                <a:spcPct val="85000"/>
              </a:lnSpc>
              <a:spcBef>
                <a:spcPts val="450"/>
              </a:spcBef>
              <a:spcAft>
                <a:spcPts val="0"/>
              </a:spcAft>
              <a:buClr>
                <a:srgbClr val="262626"/>
              </a:buClr>
              <a:buSzPts val="1800"/>
              <a:buChar char=" "/>
            </a:pPr>
            <a:r>
              <a:rPr lang="es-ES" sz="1800" dirty="0"/>
              <a:t>¿Cómo describe su trabajo?</a:t>
            </a:r>
            <a:endParaRPr dirty="0"/>
          </a:p>
          <a:p>
            <a:pPr marL="260604" lvl="1" indent="-257175" algn="l" rtl="0">
              <a:lnSpc>
                <a:spcPct val="85000"/>
              </a:lnSpc>
              <a:spcBef>
                <a:spcPts val="450"/>
              </a:spcBef>
              <a:spcAft>
                <a:spcPts val="0"/>
              </a:spcAft>
              <a:buClr>
                <a:srgbClr val="262626"/>
              </a:buClr>
              <a:buSzPts val="2400"/>
              <a:buChar char=" "/>
            </a:pPr>
            <a:r>
              <a:rPr lang="es-ES" sz="2400" dirty="0"/>
              <a:t>Cerradas</a:t>
            </a:r>
            <a:endParaRPr dirty="0"/>
          </a:p>
          <a:p>
            <a:pPr marL="411480" lvl="2" indent="-411480" algn="l" rtl="0">
              <a:lnSpc>
                <a:spcPct val="85000"/>
              </a:lnSpc>
              <a:spcBef>
                <a:spcPts val="450"/>
              </a:spcBef>
              <a:spcAft>
                <a:spcPts val="0"/>
              </a:spcAft>
              <a:buClr>
                <a:srgbClr val="262626"/>
              </a:buClr>
              <a:buSzPts val="2000"/>
              <a:buChar char=" "/>
            </a:pPr>
            <a:r>
              <a:rPr lang="es-ES" sz="2000" dirty="0"/>
              <a:t>Las respuestas son directas, cortas o de selección específica</a:t>
            </a:r>
            <a:endParaRPr dirty="0"/>
          </a:p>
          <a:p>
            <a:pPr marL="617220" lvl="3" indent="-617220" algn="l" rtl="0">
              <a:lnSpc>
                <a:spcPct val="85000"/>
              </a:lnSpc>
              <a:spcBef>
                <a:spcPts val="450"/>
              </a:spcBef>
              <a:spcAft>
                <a:spcPts val="0"/>
              </a:spcAft>
              <a:buClr>
                <a:srgbClr val="262626"/>
              </a:buClr>
              <a:buSzPts val="1800"/>
              <a:buChar char=" "/>
            </a:pPr>
            <a:r>
              <a:rPr lang="es-ES" sz="1800" dirty="0"/>
              <a:t>¿Quién recibe este informe?</a:t>
            </a:r>
            <a:endParaRPr dirty="0"/>
          </a:p>
          <a:p>
            <a:pPr marL="617220" lvl="3" indent="-617220" algn="l" rtl="0">
              <a:lnSpc>
                <a:spcPct val="85000"/>
              </a:lnSpc>
              <a:spcBef>
                <a:spcPts val="450"/>
              </a:spcBef>
              <a:spcAft>
                <a:spcPts val="0"/>
              </a:spcAft>
              <a:buClr>
                <a:srgbClr val="262626"/>
              </a:buClr>
              <a:buSzPts val="1800"/>
              <a:buChar char=" "/>
            </a:pPr>
            <a:r>
              <a:rPr lang="es-ES" sz="1800" dirty="0"/>
              <a:t>¿Cuántas personas utilizan el sistema?</a:t>
            </a:r>
            <a:endParaRPr dirty="0"/>
          </a:p>
          <a:p>
            <a:pPr marL="260604" lvl="1" indent="-257175" algn="l" rtl="0">
              <a:lnSpc>
                <a:spcPct val="85000"/>
              </a:lnSpc>
              <a:spcBef>
                <a:spcPts val="450"/>
              </a:spcBef>
              <a:spcAft>
                <a:spcPts val="0"/>
              </a:spcAft>
              <a:buClr>
                <a:srgbClr val="262626"/>
              </a:buClr>
              <a:buSzPts val="2400"/>
              <a:buChar char=" "/>
            </a:pPr>
            <a:r>
              <a:rPr lang="es-ES" sz="2400" dirty="0"/>
              <a:t>Sondeo</a:t>
            </a:r>
            <a:endParaRPr dirty="0"/>
          </a:p>
          <a:p>
            <a:pPr marL="411480" lvl="2" indent="-411480" algn="l" rtl="0">
              <a:lnSpc>
                <a:spcPct val="85000"/>
              </a:lnSpc>
              <a:spcBef>
                <a:spcPts val="450"/>
              </a:spcBef>
              <a:spcAft>
                <a:spcPts val="0"/>
              </a:spcAft>
              <a:buClr>
                <a:srgbClr val="262626"/>
              </a:buClr>
              <a:buSzPts val="2000"/>
              <a:buChar char=" "/>
            </a:pPr>
            <a:r>
              <a:rPr lang="es-ES" sz="2000" dirty="0"/>
              <a:t>Permite obtener más detalle sobre un tema puntual</a:t>
            </a:r>
            <a:endParaRPr dirty="0"/>
          </a:p>
          <a:p>
            <a:pPr marL="617220" lvl="3" indent="-617220" algn="l" rtl="0">
              <a:lnSpc>
                <a:spcPct val="85000"/>
              </a:lnSpc>
              <a:spcBef>
                <a:spcPts val="450"/>
              </a:spcBef>
              <a:spcAft>
                <a:spcPts val="0"/>
              </a:spcAft>
              <a:buClr>
                <a:srgbClr val="262626"/>
              </a:buClr>
              <a:buSzPts val="1800"/>
              <a:buChar char=" "/>
            </a:pPr>
            <a:r>
              <a:rPr lang="es-ES" sz="1800" dirty="0"/>
              <a:t>¿Podría dar detalles sobre…?</a:t>
            </a:r>
            <a:endParaRPr dirty="0"/>
          </a:p>
          <a:p>
            <a:pPr marL="617220" lvl="3" indent="-617220" algn="l" rtl="0">
              <a:lnSpc>
                <a:spcPct val="85000"/>
              </a:lnSpc>
              <a:spcBef>
                <a:spcPts val="450"/>
              </a:spcBef>
              <a:spcAft>
                <a:spcPts val="0"/>
              </a:spcAft>
              <a:buClr>
                <a:srgbClr val="262626"/>
              </a:buClr>
              <a:buSzPts val="1800"/>
              <a:buChar char=" "/>
            </a:pPr>
            <a:r>
              <a:rPr lang="es-ES" sz="1800" dirty="0"/>
              <a:t>¿Podría dar un ejemplo de…?</a:t>
            </a:r>
            <a:endParaRPr sz="1200" dirty="0"/>
          </a:p>
        </p:txBody>
      </p:sp>
      <p:sp>
        <p:nvSpPr>
          <p:cNvPr id="1099" name="Google Shape;1099;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0" name="Google Shape;1100;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06" name="Google Shape;1106;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107" name="Google Shape;1107;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dirty="0"/>
              <a:t>Preguntas Abiertas</a:t>
            </a:r>
            <a:endParaRPr dirty="0"/>
          </a:p>
          <a:p>
            <a:pPr marL="260604" lvl="1" indent="-257175" algn="l" rtl="0">
              <a:lnSpc>
                <a:spcPct val="85000"/>
              </a:lnSpc>
              <a:spcBef>
                <a:spcPts val="450"/>
              </a:spcBef>
              <a:spcAft>
                <a:spcPts val="0"/>
              </a:spcAft>
              <a:buClr>
                <a:srgbClr val="262626"/>
              </a:buClr>
              <a:buSzPts val="2800"/>
              <a:buChar char=" "/>
            </a:pPr>
            <a:r>
              <a:rPr lang="es-ES" sz="2800" dirty="0"/>
              <a:t>Ventajas</a:t>
            </a:r>
            <a:endParaRPr dirty="0"/>
          </a:p>
          <a:p>
            <a:pPr marL="411480" lvl="2" indent="-411480" algn="l" rtl="0">
              <a:lnSpc>
                <a:spcPct val="85000"/>
              </a:lnSpc>
              <a:spcBef>
                <a:spcPts val="450"/>
              </a:spcBef>
              <a:spcAft>
                <a:spcPts val="0"/>
              </a:spcAft>
              <a:buClr>
                <a:srgbClr val="262626"/>
              </a:buClr>
              <a:buSzPts val="2400"/>
              <a:buChar char=" "/>
            </a:pPr>
            <a:r>
              <a:rPr lang="es-ES" sz="2400" dirty="0"/>
              <a:t>Revelan nueva línea de preguntas </a:t>
            </a:r>
            <a:endParaRPr dirty="0"/>
          </a:p>
          <a:p>
            <a:pPr marL="411480" lvl="2" indent="-411480" algn="l" rtl="0">
              <a:lnSpc>
                <a:spcPct val="85000"/>
              </a:lnSpc>
              <a:spcBef>
                <a:spcPts val="450"/>
              </a:spcBef>
              <a:spcAft>
                <a:spcPts val="0"/>
              </a:spcAft>
              <a:buClr>
                <a:srgbClr val="262626"/>
              </a:buClr>
              <a:buSzPts val="2400"/>
              <a:buChar char=" "/>
            </a:pPr>
            <a:r>
              <a:rPr lang="es-ES" sz="2400" dirty="0"/>
              <a:t>Hacen más interesante la entrevista</a:t>
            </a:r>
            <a:endParaRPr dirty="0"/>
          </a:p>
          <a:p>
            <a:pPr marL="411480" lvl="2" indent="-411480" algn="l" rtl="0">
              <a:lnSpc>
                <a:spcPct val="85000"/>
              </a:lnSpc>
              <a:spcBef>
                <a:spcPts val="450"/>
              </a:spcBef>
              <a:spcAft>
                <a:spcPts val="0"/>
              </a:spcAft>
              <a:buClr>
                <a:srgbClr val="262626"/>
              </a:buClr>
              <a:buSzPts val="2400"/>
              <a:buChar char=" "/>
            </a:pPr>
            <a:r>
              <a:rPr lang="es-ES" sz="2400" dirty="0"/>
              <a:t>Permiten espontaneidad</a:t>
            </a:r>
            <a:endParaRPr dirty="0"/>
          </a:p>
          <a:p>
            <a:pPr marL="260604" lvl="1" indent="-257175" algn="l" rtl="0">
              <a:lnSpc>
                <a:spcPct val="85000"/>
              </a:lnSpc>
              <a:spcBef>
                <a:spcPts val="450"/>
              </a:spcBef>
              <a:spcAft>
                <a:spcPts val="0"/>
              </a:spcAft>
              <a:buClr>
                <a:srgbClr val="262626"/>
              </a:buClr>
              <a:buSzPts val="2800"/>
              <a:buChar char=" "/>
            </a:pPr>
            <a:r>
              <a:rPr lang="es-ES" sz="2800" dirty="0"/>
              <a:t>Desventajas</a:t>
            </a:r>
            <a:endParaRPr dirty="0"/>
          </a:p>
          <a:p>
            <a:pPr marL="411480" lvl="2" indent="-411480" algn="l" rtl="0">
              <a:lnSpc>
                <a:spcPct val="85000"/>
              </a:lnSpc>
              <a:spcBef>
                <a:spcPts val="450"/>
              </a:spcBef>
              <a:spcAft>
                <a:spcPts val="0"/>
              </a:spcAft>
              <a:buClr>
                <a:srgbClr val="262626"/>
              </a:buClr>
              <a:buSzPts val="2400"/>
              <a:buChar char=" "/>
            </a:pPr>
            <a:r>
              <a:rPr lang="es-ES" sz="2400" dirty="0"/>
              <a:t>Pueden dar muchos detalles irrelevantes</a:t>
            </a:r>
            <a:endParaRPr dirty="0"/>
          </a:p>
          <a:p>
            <a:pPr marL="411480" lvl="2" indent="-411480" algn="l" rtl="0">
              <a:lnSpc>
                <a:spcPct val="85000"/>
              </a:lnSpc>
              <a:spcBef>
                <a:spcPts val="450"/>
              </a:spcBef>
              <a:spcAft>
                <a:spcPts val="0"/>
              </a:spcAft>
              <a:buClr>
                <a:srgbClr val="262626"/>
              </a:buClr>
              <a:buSzPts val="2400"/>
              <a:buChar char=" "/>
            </a:pPr>
            <a:r>
              <a:rPr lang="es-ES" sz="2400" dirty="0"/>
              <a:t>Se puede perder el control de la entrevista</a:t>
            </a:r>
            <a:endParaRPr dirty="0"/>
          </a:p>
          <a:p>
            <a:pPr marL="411480" lvl="2" indent="-411480" algn="l" rtl="0">
              <a:lnSpc>
                <a:spcPct val="85000"/>
              </a:lnSpc>
              <a:spcBef>
                <a:spcPts val="450"/>
              </a:spcBef>
              <a:spcAft>
                <a:spcPts val="0"/>
              </a:spcAft>
              <a:buClr>
                <a:srgbClr val="262626"/>
              </a:buClr>
              <a:buSzPts val="2400"/>
              <a:buChar char=" "/>
            </a:pPr>
            <a:r>
              <a:rPr lang="es-ES" sz="2400" dirty="0"/>
              <a:t>Parece que el entrevistador no tiene los objetivos claros</a:t>
            </a:r>
            <a:endParaRPr dirty="0"/>
          </a:p>
        </p:txBody>
      </p:sp>
      <p:sp>
        <p:nvSpPr>
          <p:cNvPr id="1108" name="Google Shape;1108;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9" name="Google Shape;1109;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15" name="Google Shape;1115;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16" name="Google Shape;1116;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dirty="0"/>
              <a:t>Preguntas cerradas</a:t>
            </a:r>
            <a:endParaRPr dirty="0"/>
          </a:p>
          <a:p>
            <a:pPr marL="260604" lvl="1" indent="-257175" algn="l" rtl="0">
              <a:lnSpc>
                <a:spcPct val="85000"/>
              </a:lnSpc>
              <a:spcBef>
                <a:spcPts val="450"/>
              </a:spcBef>
              <a:spcAft>
                <a:spcPts val="0"/>
              </a:spcAft>
              <a:buClr>
                <a:srgbClr val="262626"/>
              </a:buClr>
              <a:buSzPts val="2800"/>
              <a:buChar char=" "/>
            </a:pPr>
            <a:r>
              <a:rPr lang="es-ES" sz="2800" dirty="0"/>
              <a:t>Ventajas </a:t>
            </a:r>
            <a:endParaRPr dirty="0"/>
          </a:p>
          <a:p>
            <a:pPr marL="411480" lvl="2" indent="-411480" algn="l" rtl="0">
              <a:lnSpc>
                <a:spcPct val="85000"/>
              </a:lnSpc>
              <a:spcBef>
                <a:spcPts val="450"/>
              </a:spcBef>
              <a:spcAft>
                <a:spcPts val="0"/>
              </a:spcAft>
              <a:buClr>
                <a:srgbClr val="262626"/>
              </a:buClr>
              <a:buSzPts val="2400"/>
              <a:buChar char=" "/>
            </a:pPr>
            <a:r>
              <a:rPr lang="es-ES" sz="2400" dirty="0"/>
              <a:t>Ahorran tiempo</a:t>
            </a:r>
            <a:endParaRPr dirty="0"/>
          </a:p>
          <a:p>
            <a:pPr marL="411480" lvl="2" indent="-411480" algn="l" rtl="0">
              <a:lnSpc>
                <a:spcPct val="85000"/>
              </a:lnSpc>
              <a:spcBef>
                <a:spcPts val="450"/>
              </a:spcBef>
              <a:spcAft>
                <a:spcPts val="0"/>
              </a:spcAft>
              <a:buClr>
                <a:srgbClr val="262626"/>
              </a:buClr>
              <a:buSzPts val="2400"/>
              <a:buChar char=" "/>
            </a:pPr>
            <a:r>
              <a:rPr lang="es-ES" sz="2400" dirty="0"/>
              <a:t>Se mantiene más fácil el control de la entrevista</a:t>
            </a:r>
            <a:endParaRPr dirty="0"/>
          </a:p>
          <a:p>
            <a:pPr marL="411480" lvl="2" indent="-411480" algn="l" rtl="0">
              <a:lnSpc>
                <a:spcPct val="85000"/>
              </a:lnSpc>
              <a:spcBef>
                <a:spcPts val="450"/>
              </a:spcBef>
              <a:spcAft>
                <a:spcPts val="0"/>
              </a:spcAft>
              <a:buClr>
                <a:srgbClr val="262626"/>
              </a:buClr>
              <a:buSzPts val="2400"/>
              <a:buChar char=" "/>
            </a:pPr>
            <a:r>
              <a:rPr lang="es-ES" sz="2400" dirty="0"/>
              <a:t>Se consiguen datos relevantes</a:t>
            </a:r>
            <a:endParaRPr dirty="0"/>
          </a:p>
          <a:p>
            <a:pPr marL="260604" lvl="1" indent="-257175" algn="l" rtl="0">
              <a:lnSpc>
                <a:spcPct val="85000"/>
              </a:lnSpc>
              <a:spcBef>
                <a:spcPts val="450"/>
              </a:spcBef>
              <a:spcAft>
                <a:spcPts val="0"/>
              </a:spcAft>
              <a:buClr>
                <a:srgbClr val="262626"/>
              </a:buClr>
              <a:buSzPts val="2800"/>
              <a:buChar char=" "/>
            </a:pPr>
            <a:r>
              <a:rPr lang="es-ES" sz="2800" dirty="0"/>
              <a:t>Desventajas</a:t>
            </a:r>
            <a:endParaRPr dirty="0"/>
          </a:p>
          <a:p>
            <a:pPr marL="411480" lvl="2" indent="-411480" algn="l" rtl="0">
              <a:lnSpc>
                <a:spcPct val="85000"/>
              </a:lnSpc>
              <a:spcBef>
                <a:spcPts val="450"/>
              </a:spcBef>
              <a:spcAft>
                <a:spcPts val="0"/>
              </a:spcAft>
              <a:buClr>
                <a:srgbClr val="262626"/>
              </a:buClr>
              <a:buSzPts val="2400"/>
              <a:buChar char=" "/>
            </a:pPr>
            <a:r>
              <a:rPr lang="es-ES" sz="2400" dirty="0"/>
              <a:t>Pueden aburrir al encuestado</a:t>
            </a:r>
            <a:endParaRPr dirty="0"/>
          </a:p>
          <a:p>
            <a:pPr marL="411480" lvl="2" indent="-411480" algn="l" rtl="0">
              <a:lnSpc>
                <a:spcPct val="85000"/>
              </a:lnSpc>
              <a:spcBef>
                <a:spcPts val="450"/>
              </a:spcBef>
              <a:spcAft>
                <a:spcPts val="0"/>
              </a:spcAft>
              <a:buClr>
                <a:srgbClr val="262626"/>
              </a:buClr>
              <a:buSzPts val="2400"/>
              <a:buChar char=" "/>
            </a:pPr>
            <a:r>
              <a:rPr lang="es-ES" sz="2400" dirty="0"/>
              <a:t>No se obtienen detalles</a:t>
            </a:r>
            <a:endParaRPr dirty="0"/>
          </a:p>
        </p:txBody>
      </p:sp>
      <p:sp>
        <p:nvSpPr>
          <p:cNvPr id="1117" name="Google Shape;1117;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18" name="Google Shape;1118;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24" name="Google Shape;1124;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
        <p:nvSpPr>
          <p:cNvPr id="1125" name="Google Shape;1125;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dirty="0"/>
              <a:t>Organización de una entrevista</a:t>
            </a:r>
            <a:endParaRPr dirty="0"/>
          </a:p>
          <a:p>
            <a:pPr marL="68580" lvl="0" indent="0" algn="l" rtl="0">
              <a:lnSpc>
                <a:spcPct val="85000"/>
              </a:lnSpc>
              <a:spcBef>
                <a:spcPts val="975"/>
              </a:spcBef>
              <a:spcAft>
                <a:spcPts val="0"/>
              </a:spcAft>
              <a:buClr>
                <a:srgbClr val="C00000"/>
              </a:buClr>
              <a:buSzPts val="2000"/>
              <a:buFont typeface="Arial"/>
              <a:buNone/>
            </a:pPr>
            <a:endParaRPr sz="2000" dirty="0"/>
          </a:p>
          <a:p>
            <a:pPr marL="260604" lvl="1" indent="-257175" algn="l" rtl="0">
              <a:lnSpc>
                <a:spcPct val="85000"/>
              </a:lnSpc>
              <a:spcBef>
                <a:spcPts val="450"/>
              </a:spcBef>
              <a:spcAft>
                <a:spcPts val="0"/>
              </a:spcAft>
              <a:buClr>
                <a:srgbClr val="262626"/>
              </a:buClr>
              <a:buSzPts val="2000"/>
              <a:buChar char=" "/>
            </a:pPr>
            <a:r>
              <a:rPr lang="es-ES" sz="2000" dirty="0"/>
              <a:t>Piramidal  (Inductivo)</a:t>
            </a:r>
            <a:endParaRPr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a:p>
            <a:pPr marL="260604" lvl="1" indent="-257175" algn="l" rtl="0">
              <a:lnSpc>
                <a:spcPct val="85000"/>
              </a:lnSpc>
              <a:spcBef>
                <a:spcPts val="450"/>
              </a:spcBef>
              <a:spcAft>
                <a:spcPts val="0"/>
              </a:spcAft>
              <a:buClr>
                <a:srgbClr val="262626"/>
              </a:buClr>
              <a:buSzPts val="2000"/>
              <a:buChar char=" "/>
            </a:pPr>
            <a:r>
              <a:rPr lang="es-ES" sz="2000" dirty="0"/>
              <a:t>Embudo (Deductivo)</a:t>
            </a:r>
            <a:endParaRPr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a:p>
            <a:pPr marL="260604" lvl="1" indent="-257175" algn="l" rtl="0">
              <a:lnSpc>
                <a:spcPct val="85000"/>
              </a:lnSpc>
              <a:spcBef>
                <a:spcPts val="450"/>
              </a:spcBef>
              <a:spcAft>
                <a:spcPts val="0"/>
              </a:spcAft>
              <a:buClr>
                <a:srgbClr val="262626"/>
              </a:buClr>
              <a:buSzPts val="2000"/>
              <a:buChar char=" "/>
            </a:pPr>
            <a:r>
              <a:rPr lang="es-ES" sz="2000" dirty="0"/>
              <a:t>Diamante (</a:t>
            </a:r>
            <a:r>
              <a:rPr lang="es-ES" sz="2000" dirty="0" err="1"/>
              <a:t>Comb</a:t>
            </a:r>
            <a:r>
              <a:rPr lang="es-ES" sz="2000" dirty="0"/>
              <a:t>. de las anteriores)</a:t>
            </a:r>
            <a:endParaRPr sz="2000" dirty="0"/>
          </a:p>
        </p:txBody>
      </p:sp>
      <p:sp>
        <p:nvSpPr>
          <p:cNvPr id="1126" name="Google Shape;1126;p130"/>
          <p:cNvSpPr/>
          <p:nvPr/>
        </p:nvSpPr>
        <p:spPr>
          <a:xfrm>
            <a:off x="6402295" y="2219029"/>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8" name="Google Shape;112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35" name="Google Shape;113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
        <p:nvSpPr>
          <p:cNvPr id="1136" name="Google Shape;113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000"/>
              <a:buFont typeface="Arial"/>
              <a:buChar char="»"/>
            </a:pPr>
            <a:r>
              <a:rPr lang="es-ES" sz="2000" dirty="0"/>
              <a:t>Organización de una entrevista</a:t>
            </a:r>
            <a:endParaRPr dirty="0"/>
          </a:p>
          <a:p>
            <a:pPr marL="260604" lvl="1" indent="-257175" algn="l" rtl="0">
              <a:lnSpc>
                <a:spcPct val="85000"/>
              </a:lnSpc>
              <a:spcBef>
                <a:spcPts val="450"/>
              </a:spcBef>
              <a:spcAft>
                <a:spcPts val="0"/>
              </a:spcAft>
              <a:buClr>
                <a:srgbClr val="262626"/>
              </a:buClr>
              <a:buSzPts val="2000"/>
              <a:buChar char=" "/>
            </a:pPr>
            <a:r>
              <a:rPr lang="es-ES" sz="2000" dirty="0"/>
              <a:t>Piramidal  (Inductivo)</a:t>
            </a:r>
            <a:endParaRPr dirty="0"/>
          </a:p>
          <a:p>
            <a:pPr marL="260604" lvl="1" indent="-130175" algn="l" rtl="0">
              <a:lnSpc>
                <a:spcPct val="85000"/>
              </a:lnSpc>
              <a:spcBef>
                <a:spcPts val="450"/>
              </a:spcBef>
              <a:spcAft>
                <a:spcPts val="0"/>
              </a:spcAft>
              <a:buClr>
                <a:srgbClr val="262626"/>
              </a:buClr>
              <a:buSzPts val="2000"/>
              <a:buNone/>
            </a:pPr>
            <a:endParaRPr sz="2000" dirty="0"/>
          </a:p>
          <a:p>
            <a:pPr marL="260604" lvl="1" indent="-130175" algn="l" rtl="0">
              <a:lnSpc>
                <a:spcPct val="85000"/>
              </a:lnSpc>
              <a:spcBef>
                <a:spcPts val="450"/>
              </a:spcBef>
              <a:spcAft>
                <a:spcPts val="0"/>
              </a:spcAft>
              <a:buClr>
                <a:srgbClr val="262626"/>
              </a:buClr>
              <a:buSzPts val="2000"/>
              <a:buNone/>
            </a:pPr>
            <a:endParaRPr sz="2000" dirty="0"/>
          </a:p>
        </p:txBody>
      </p:sp>
      <p:sp>
        <p:nvSpPr>
          <p:cNvPr id="1137" name="Google Shape;1137;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131"/>
          <p:cNvSpPr txBox="1"/>
          <p:nvPr/>
        </p:nvSpPr>
        <p:spPr>
          <a:xfrm>
            <a:off x="4154883" y="2468621"/>
            <a:ext cx="11251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Cerradas</a:t>
            </a:r>
            <a:endParaRPr sz="1800" b="0" i="0" u="none" strike="noStrike" cap="none" dirty="0">
              <a:solidFill>
                <a:srgbClr val="4B5064"/>
              </a:solidFill>
              <a:latin typeface="Calibri"/>
              <a:ea typeface="Calibri"/>
              <a:cs typeface="Calibri"/>
              <a:sym typeface="Calibri"/>
            </a:endParaRPr>
          </a:p>
        </p:txBody>
      </p:sp>
      <p:sp>
        <p:nvSpPr>
          <p:cNvPr id="1139" name="Google Shape;1139;p131"/>
          <p:cNvSpPr txBox="1"/>
          <p:nvPr/>
        </p:nvSpPr>
        <p:spPr>
          <a:xfrm>
            <a:off x="4184797" y="5187834"/>
            <a:ext cx="11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Abiertas</a:t>
            </a:r>
            <a:endParaRPr sz="1800" b="0" i="0" u="none" strike="noStrike" cap="none" dirty="0">
              <a:solidFill>
                <a:srgbClr val="4B5064"/>
              </a:solidFill>
              <a:latin typeface="Calibri"/>
              <a:ea typeface="Calibri"/>
              <a:cs typeface="Calibri"/>
              <a:sym typeface="Calibri"/>
            </a:endParaRPr>
          </a:p>
        </p:txBody>
      </p:sp>
      <p:sp>
        <p:nvSpPr>
          <p:cNvPr id="1140" name="Google Shape;1140;p131"/>
          <p:cNvSpPr/>
          <p:nvPr/>
        </p:nvSpPr>
        <p:spPr>
          <a:xfrm>
            <a:off x="4472751" y="3179793"/>
            <a:ext cx="578389" cy="1924325"/>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50" name="Google Shape;350;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51" name="Google Shape;351;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47" name="Google Shape;1147;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48" name="Google Shape;1148;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dirty="0"/>
              <a:t>Organización de una entrevista</a:t>
            </a:r>
            <a:endParaRPr dirty="0"/>
          </a:p>
          <a:p>
            <a:pPr marL="260604" lvl="1" indent="-257175" algn="l" rtl="0">
              <a:lnSpc>
                <a:spcPct val="85000"/>
              </a:lnSpc>
              <a:spcBef>
                <a:spcPts val="450"/>
              </a:spcBef>
              <a:spcAft>
                <a:spcPts val="0"/>
              </a:spcAft>
              <a:buClr>
                <a:srgbClr val="262626"/>
              </a:buClr>
              <a:buSzPts val="1800"/>
              <a:buChar char=" "/>
            </a:pPr>
            <a:r>
              <a:rPr lang="es-ES" dirty="0"/>
              <a:t>Embudo (Deductivo)</a:t>
            </a:r>
            <a:endParaRPr dirty="0"/>
          </a:p>
          <a:p>
            <a:pPr marL="260604" lvl="1" indent="-142875" algn="l" rtl="0">
              <a:lnSpc>
                <a:spcPct val="85000"/>
              </a:lnSpc>
              <a:spcBef>
                <a:spcPts val="450"/>
              </a:spcBef>
              <a:spcAft>
                <a:spcPts val="0"/>
              </a:spcAft>
              <a:buClr>
                <a:srgbClr val="262626"/>
              </a:buClr>
              <a:buSzPts val="1800"/>
              <a:buNone/>
            </a:pPr>
            <a:endParaRPr dirty="0"/>
          </a:p>
          <a:p>
            <a:pPr marL="260604" lvl="1" indent="-142875" algn="l" rtl="0">
              <a:lnSpc>
                <a:spcPct val="85000"/>
              </a:lnSpc>
              <a:spcBef>
                <a:spcPts val="450"/>
              </a:spcBef>
              <a:spcAft>
                <a:spcPts val="0"/>
              </a:spcAft>
              <a:buClr>
                <a:srgbClr val="262626"/>
              </a:buClr>
              <a:buSzPts val="1800"/>
              <a:buNone/>
            </a:pPr>
            <a:endParaRPr dirty="0"/>
          </a:p>
        </p:txBody>
      </p:sp>
      <p:sp>
        <p:nvSpPr>
          <p:cNvPr id="1149" name="Google Shape;1149;p132"/>
          <p:cNvSpPr/>
          <p:nvPr/>
        </p:nvSpPr>
        <p:spPr>
          <a:xfrm rot="10800000">
            <a:off x="5146252" y="2862449"/>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32"/>
          <p:cNvSpPr txBox="1"/>
          <p:nvPr/>
        </p:nvSpPr>
        <p:spPr>
          <a:xfrm>
            <a:off x="3356197" y="5104209"/>
            <a:ext cx="19898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51" name="Google Shape;1151;p132"/>
          <p:cNvSpPr txBox="1"/>
          <p:nvPr/>
        </p:nvSpPr>
        <p:spPr>
          <a:xfrm>
            <a:off x="3356197" y="2494678"/>
            <a:ext cx="193465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Abiertas</a:t>
            </a:r>
            <a:endParaRPr sz="1800" b="0" i="0" u="none" strike="noStrike" cap="none" dirty="0">
              <a:solidFill>
                <a:srgbClr val="4B5064"/>
              </a:solidFill>
              <a:latin typeface="Calibri"/>
              <a:ea typeface="Calibri"/>
              <a:cs typeface="Calibri"/>
              <a:sym typeface="Calibri"/>
            </a:endParaRPr>
          </a:p>
        </p:txBody>
      </p:sp>
      <p:sp>
        <p:nvSpPr>
          <p:cNvPr id="1152" name="Google Shape;1152;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3" name="Google Shape;1153;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59" name="Google Shape;1159;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160" name="Google Shape;1160;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dirty="0"/>
              <a:t>Organización de una entrevista</a:t>
            </a:r>
            <a:endParaRPr dirty="0"/>
          </a:p>
          <a:p>
            <a:pPr marL="260604" lvl="1" indent="-257175" algn="l" rtl="0">
              <a:lnSpc>
                <a:spcPct val="85000"/>
              </a:lnSpc>
              <a:spcBef>
                <a:spcPts val="450"/>
              </a:spcBef>
              <a:spcAft>
                <a:spcPts val="0"/>
              </a:spcAft>
              <a:buClr>
                <a:srgbClr val="262626"/>
              </a:buClr>
              <a:buSzPts val="1800"/>
              <a:buChar char=" "/>
            </a:pPr>
            <a:r>
              <a:rPr lang="es-ES" dirty="0"/>
              <a:t>Diamante </a:t>
            </a:r>
            <a:endParaRPr dirty="0"/>
          </a:p>
          <a:p>
            <a:pPr marL="260604" lvl="1" indent="-142875" algn="l" rtl="0">
              <a:lnSpc>
                <a:spcPct val="85000"/>
              </a:lnSpc>
              <a:spcBef>
                <a:spcPts val="450"/>
              </a:spcBef>
              <a:spcAft>
                <a:spcPts val="0"/>
              </a:spcAft>
              <a:buClr>
                <a:srgbClr val="262626"/>
              </a:buClr>
              <a:buSzPts val="1800"/>
              <a:buNone/>
            </a:pPr>
            <a:endParaRPr dirty="0"/>
          </a:p>
        </p:txBody>
      </p:sp>
      <p:sp>
        <p:nvSpPr>
          <p:cNvPr id="1161" name="Google Shape;1161;p133"/>
          <p:cNvSpPr txBox="1"/>
          <p:nvPr/>
        </p:nvSpPr>
        <p:spPr>
          <a:xfrm>
            <a:off x="3987925" y="5539875"/>
            <a:ext cx="19898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Cerradas</a:t>
            </a:r>
            <a:endParaRPr sz="1800" b="0" i="0" u="none" strike="noStrike" cap="none" dirty="0">
              <a:solidFill>
                <a:srgbClr val="4B5064"/>
              </a:solidFill>
              <a:latin typeface="Calibri"/>
              <a:ea typeface="Calibri"/>
              <a:cs typeface="Calibri"/>
              <a:sym typeface="Calibri"/>
            </a:endParaRPr>
          </a:p>
        </p:txBody>
      </p:sp>
      <p:sp>
        <p:nvSpPr>
          <p:cNvPr id="1162" name="Google Shape;1162;p133"/>
          <p:cNvSpPr txBox="1"/>
          <p:nvPr/>
        </p:nvSpPr>
        <p:spPr>
          <a:xfrm>
            <a:off x="3962430" y="4006625"/>
            <a:ext cx="193465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Abiertas</a:t>
            </a:r>
            <a:endParaRPr sz="1800" b="0" i="0" u="none" strike="noStrike" cap="none" dirty="0">
              <a:solidFill>
                <a:srgbClr val="4B5064"/>
              </a:solidFill>
              <a:latin typeface="Calibri"/>
              <a:ea typeface="Calibri"/>
              <a:cs typeface="Calibri"/>
              <a:sym typeface="Calibri"/>
            </a:endParaRPr>
          </a:p>
        </p:txBody>
      </p:sp>
      <p:sp>
        <p:nvSpPr>
          <p:cNvPr id="1163" name="Google Shape;1163;p133"/>
          <p:cNvSpPr/>
          <p:nvPr/>
        </p:nvSpPr>
        <p:spPr>
          <a:xfrm>
            <a:off x="4693676" y="4702783"/>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133"/>
          <p:cNvSpPr txBox="1"/>
          <p:nvPr/>
        </p:nvSpPr>
        <p:spPr>
          <a:xfrm>
            <a:off x="3907193" y="2457783"/>
            <a:ext cx="19898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4B5064"/>
                </a:solidFill>
                <a:latin typeface="Calibri"/>
                <a:ea typeface="Calibri"/>
                <a:cs typeface="Calibri"/>
                <a:sym typeface="Calibri"/>
              </a:rPr>
              <a:t>Preguntas Cerradas</a:t>
            </a:r>
            <a:endParaRPr sz="1800" b="0" i="0" u="none" strike="noStrike" cap="none" dirty="0">
              <a:solidFill>
                <a:srgbClr val="4B5064"/>
              </a:solidFill>
              <a:latin typeface="Calibri"/>
              <a:ea typeface="Calibri"/>
              <a:cs typeface="Calibri"/>
              <a:sym typeface="Calibri"/>
            </a:endParaRPr>
          </a:p>
        </p:txBody>
      </p:sp>
      <p:sp>
        <p:nvSpPr>
          <p:cNvPr id="1166" name="Google Shape;1166;p133"/>
          <p:cNvSpPr/>
          <p:nvPr/>
        </p:nvSpPr>
        <p:spPr>
          <a:xfrm>
            <a:off x="4612944" y="3073687"/>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7" name="Google Shape;1167;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dirty="0"/>
              <a:t>Entrevistas – Preparación previa (Kendall)</a:t>
            </a:r>
            <a:endParaRPr sz="4000" b="1" dirty="0"/>
          </a:p>
        </p:txBody>
      </p:sp>
      <p:sp>
        <p:nvSpPr>
          <p:cNvPr id="1173" name="Google Shape;1173;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174" name="Google Shape;1174;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dirty="0"/>
              <a:t>Leer los antecedentes.</a:t>
            </a:r>
            <a:endParaRPr dirty="0"/>
          </a:p>
          <a:p>
            <a:pPr marL="1371600" lvl="2" indent="-323850" algn="just" rtl="0">
              <a:lnSpc>
                <a:spcPct val="85000"/>
              </a:lnSpc>
              <a:spcBef>
                <a:spcPts val="450"/>
              </a:spcBef>
              <a:spcAft>
                <a:spcPts val="0"/>
              </a:spcAft>
              <a:buSzPts val="1500"/>
              <a:buChar char=" "/>
            </a:pPr>
            <a:r>
              <a:rPr lang="es-ES" sz="2900" dirty="0"/>
              <a:t>Poner atención en el lenguaje. Buscar un vocabulario en común. Imprescindible para poder entender al entrevistado.</a:t>
            </a:r>
            <a:endParaRPr dirty="0"/>
          </a:p>
          <a:p>
            <a:pPr marL="914400" lvl="1" indent="-342900" algn="l" rtl="0">
              <a:lnSpc>
                <a:spcPct val="85000"/>
              </a:lnSpc>
              <a:spcBef>
                <a:spcPts val="450"/>
              </a:spcBef>
              <a:spcAft>
                <a:spcPts val="0"/>
              </a:spcAft>
              <a:buSzPts val="1800"/>
              <a:buChar char=" "/>
            </a:pPr>
            <a:r>
              <a:rPr lang="es-ES" sz="3200" dirty="0"/>
              <a:t>Establecer los objetivos de la entrevista.</a:t>
            </a:r>
            <a:endParaRPr dirty="0"/>
          </a:p>
          <a:p>
            <a:pPr marL="1371600" lvl="2" indent="-323850" algn="just" rtl="0">
              <a:lnSpc>
                <a:spcPct val="85000"/>
              </a:lnSpc>
              <a:spcBef>
                <a:spcPts val="450"/>
              </a:spcBef>
              <a:spcAft>
                <a:spcPts val="0"/>
              </a:spcAft>
              <a:buSzPts val="1500"/>
              <a:buChar char=" "/>
            </a:pPr>
            <a:r>
              <a:rPr lang="es-ES" sz="2900" dirty="0"/>
              <a:t>Usando los antecedentes. Los directivos suelen proporcionar una visión general, mientras que los futuros usuarios una más detallada.</a:t>
            </a:r>
            <a:endParaRPr sz="2900" dirty="0"/>
          </a:p>
        </p:txBody>
      </p:sp>
      <p:sp>
        <p:nvSpPr>
          <p:cNvPr id="1175" name="Google Shape;1175;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76" name="Google Shape;1176;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82" name="Google Shape;1182;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83</a:t>
            </a:fld>
            <a:endParaRPr/>
          </a:p>
        </p:txBody>
      </p:sp>
      <p:sp>
        <p:nvSpPr>
          <p:cNvPr id="1183" name="Google Shape;1183;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dirty="0"/>
              <a:t>Seleccionar los entrevistados.</a:t>
            </a:r>
            <a:endParaRPr sz="1600" dirty="0"/>
          </a:p>
          <a:p>
            <a:pPr marL="1371600" lvl="2" indent="-323850" algn="just" rtl="0">
              <a:lnSpc>
                <a:spcPct val="85000"/>
              </a:lnSpc>
              <a:spcBef>
                <a:spcPts val="450"/>
              </a:spcBef>
              <a:spcAft>
                <a:spcPts val="0"/>
              </a:spcAft>
              <a:buSzPts val="1500"/>
              <a:buChar char=" "/>
            </a:pPr>
            <a:r>
              <a:rPr lang="es-ES" sz="2400" dirty="0"/>
              <a:t>Se debe minimizar el número de entrevistas</a:t>
            </a:r>
            <a:endParaRPr sz="1200" dirty="0"/>
          </a:p>
          <a:p>
            <a:pPr marL="1371600" lvl="2" indent="-323850" algn="just" rtl="0">
              <a:lnSpc>
                <a:spcPct val="85000"/>
              </a:lnSpc>
              <a:spcBef>
                <a:spcPts val="450"/>
              </a:spcBef>
              <a:spcAft>
                <a:spcPts val="0"/>
              </a:spcAft>
              <a:buSzPts val="1500"/>
              <a:buChar char=" "/>
            </a:pPr>
            <a:r>
              <a:rPr lang="es-ES" sz="2400" dirty="0"/>
              <a:t>Los entrevistados deben conocer con antelación el objetivo de la entrevista y las preguntas que se le van a hacer.</a:t>
            </a:r>
            <a:endParaRPr sz="1200" dirty="0"/>
          </a:p>
          <a:p>
            <a:pPr marL="914400" lvl="1" indent="-342900" algn="just" rtl="0">
              <a:lnSpc>
                <a:spcPct val="85000"/>
              </a:lnSpc>
              <a:spcBef>
                <a:spcPts val="450"/>
              </a:spcBef>
              <a:spcAft>
                <a:spcPts val="0"/>
              </a:spcAft>
              <a:buSzPts val="1800"/>
              <a:buChar char=" "/>
            </a:pPr>
            <a:r>
              <a:rPr lang="es-ES" sz="3200" dirty="0"/>
              <a:t>Planificación de la entrevista y preparación del entrevistado.</a:t>
            </a:r>
            <a:endParaRPr sz="1600" dirty="0"/>
          </a:p>
          <a:p>
            <a:pPr marL="1371600" lvl="2" indent="-323850" algn="just" rtl="0">
              <a:lnSpc>
                <a:spcPct val="85000"/>
              </a:lnSpc>
              <a:spcBef>
                <a:spcPts val="450"/>
              </a:spcBef>
              <a:spcAft>
                <a:spcPts val="0"/>
              </a:spcAft>
              <a:buSzPts val="1500"/>
              <a:buChar char=" "/>
            </a:pPr>
            <a:r>
              <a:rPr lang="es-ES" sz="2400" dirty="0"/>
              <a:t>Establecer fecha, hora, lugar y duración de cada entrevista de acuerdo con el entrevistado.		</a:t>
            </a:r>
            <a:endParaRPr sz="1200" dirty="0"/>
          </a:p>
          <a:p>
            <a:pPr marL="914400" lvl="1" indent="-342900" algn="just" rtl="0">
              <a:lnSpc>
                <a:spcPct val="85000"/>
              </a:lnSpc>
              <a:spcBef>
                <a:spcPts val="450"/>
              </a:spcBef>
              <a:spcAft>
                <a:spcPts val="0"/>
              </a:spcAft>
              <a:buSzPts val="1800"/>
              <a:buChar char=" "/>
            </a:pPr>
            <a:r>
              <a:rPr lang="es-ES" sz="3200" dirty="0"/>
              <a:t>Selección del tipo de preguntas a usar y su estructura.</a:t>
            </a:r>
            <a:endParaRPr sz="3200" dirty="0"/>
          </a:p>
          <a:p>
            <a:pPr marL="68580" lvl="0" indent="0" algn="l" rtl="0">
              <a:lnSpc>
                <a:spcPct val="85000"/>
              </a:lnSpc>
              <a:spcBef>
                <a:spcPts val="975"/>
              </a:spcBef>
              <a:spcAft>
                <a:spcPts val="0"/>
              </a:spcAft>
              <a:buClr>
                <a:srgbClr val="C00000"/>
              </a:buClr>
              <a:buSzPts val="1800"/>
              <a:buFont typeface="Arial"/>
              <a:buNone/>
            </a:pPr>
            <a:endParaRPr sz="1800" dirty="0"/>
          </a:p>
        </p:txBody>
      </p:sp>
      <p:sp>
        <p:nvSpPr>
          <p:cNvPr id="1184" name="Google Shape;1184;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85" name="Google Shape;1185;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dirty="0"/>
              <a:t>Entrevistas (</a:t>
            </a:r>
            <a:r>
              <a:rPr lang="es-ES" sz="4000" b="1" dirty="0" err="1"/>
              <a:t>Whitten</a:t>
            </a:r>
            <a:r>
              <a:rPr lang="es-ES" sz="4000" b="1" dirty="0"/>
              <a:t>)</a:t>
            </a:r>
            <a:endParaRPr sz="4000" b="1" dirty="0"/>
          </a:p>
        </p:txBody>
      </p:sp>
      <p:sp>
        <p:nvSpPr>
          <p:cNvPr id="1191" name="Google Shape;1191;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84</a:t>
            </a:fld>
            <a:endParaRPr/>
          </a:p>
        </p:txBody>
      </p:sp>
      <p:sp>
        <p:nvSpPr>
          <p:cNvPr id="1192" name="Google Shape;1192;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dirty="0"/>
              <a:t>Cómo conducir la entrevista</a:t>
            </a:r>
            <a:endParaRPr dirty="0"/>
          </a:p>
          <a:p>
            <a:pPr marL="260604" lvl="1" indent="-257175" algn="l" rtl="0">
              <a:lnSpc>
                <a:spcPct val="85000"/>
              </a:lnSpc>
              <a:spcBef>
                <a:spcPts val="450"/>
              </a:spcBef>
              <a:spcAft>
                <a:spcPts val="0"/>
              </a:spcAft>
              <a:buClr>
                <a:srgbClr val="262626"/>
              </a:buClr>
              <a:buSzPts val="3200"/>
              <a:buChar char=" "/>
            </a:pPr>
            <a:r>
              <a:rPr lang="es-ES" sz="3200" dirty="0"/>
              <a:t>Selección del entrevistado</a:t>
            </a:r>
            <a:endParaRPr dirty="0"/>
          </a:p>
          <a:p>
            <a:pPr marL="411480" lvl="2" indent="-411480" algn="l" rtl="0">
              <a:lnSpc>
                <a:spcPct val="85000"/>
              </a:lnSpc>
              <a:spcBef>
                <a:spcPts val="450"/>
              </a:spcBef>
              <a:spcAft>
                <a:spcPts val="0"/>
              </a:spcAft>
              <a:buClr>
                <a:srgbClr val="262626"/>
              </a:buClr>
              <a:buSzPts val="2400"/>
              <a:buChar char=" "/>
            </a:pPr>
            <a:r>
              <a:rPr lang="es-ES" sz="2400" dirty="0"/>
              <a:t>Según el requerimiento a analizar</a:t>
            </a:r>
            <a:endParaRPr dirty="0"/>
          </a:p>
          <a:p>
            <a:pPr marL="411480" lvl="2" indent="-411480" algn="l" rtl="0">
              <a:lnSpc>
                <a:spcPct val="85000"/>
              </a:lnSpc>
              <a:spcBef>
                <a:spcPts val="450"/>
              </a:spcBef>
              <a:spcAft>
                <a:spcPts val="0"/>
              </a:spcAft>
              <a:buClr>
                <a:srgbClr val="262626"/>
              </a:buClr>
              <a:buSzPts val="2400"/>
              <a:buChar char=" "/>
            </a:pPr>
            <a:r>
              <a:rPr lang="es-ES" sz="2400" dirty="0"/>
              <a:t>Conocer sus fortalezas, prejuicios y motivaciones</a:t>
            </a:r>
            <a:endParaRPr dirty="0"/>
          </a:p>
          <a:p>
            <a:pPr marL="617220" lvl="3" indent="-617220" algn="l" rtl="0">
              <a:lnSpc>
                <a:spcPct val="85000"/>
              </a:lnSpc>
              <a:spcBef>
                <a:spcPts val="450"/>
              </a:spcBef>
              <a:spcAft>
                <a:spcPts val="0"/>
              </a:spcAft>
              <a:buClr>
                <a:srgbClr val="262626"/>
              </a:buClr>
              <a:buSzPts val="2000"/>
              <a:buChar char=" "/>
            </a:pPr>
            <a:r>
              <a:rPr lang="es-ES" sz="2000" dirty="0"/>
              <a:t>Armar la entrevista en base a las características de la persona</a:t>
            </a:r>
            <a:endParaRPr dirty="0"/>
          </a:p>
          <a:p>
            <a:pPr marL="411480" lvl="2" indent="-411480" algn="l" rtl="0">
              <a:lnSpc>
                <a:spcPct val="85000"/>
              </a:lnSpc>
              <a:spcBef>
                <a:spcPts val="450"/>
              </a:spcBef>
              <a:spcAft>
                <a:spcPts val="0"/>
              </a:spcAft>
              <a:buClr>
                <a:srgbClr val="262626"/>
              </a:buClr>
              <a:buSzPts val="2400"/>
              <a:buChar char=" "/>
            </a:pPr>
            <a:r>
              <a:rPr lang="es-ES" sz="2400" dirty="0"/>
              <a:t>Hacer una cita (no llegar sin avisar)</a:t>
            </a:r>
            <a:endParaRPr dirty="0"/>
          </a:p>
          <a:p>
            <a:pPr marL="411480" lvl="2" indent="-411480" algn="l" rtl="0">
              <a:lnSpc>
                <a:spcPct val="85000"/>
              </a:lnSpc>
              <a:spcBef>
                <a:spcPts val="450"/>
              </a:spcBef>
              <a:spcAft>
                <a:spcPts val="0"/>
              </a:spcAft>
              <a:buClr>
                <a:srgbClr val="262626"/>
              </a:buClr>
              <a:buSzPts val="2400"/>
              <a:buChar char=" "/>
            </a:pPr>
            <a:r>
              <a:rPr lang="es-ES" sz="2400" dirty="0"/>
              <a:t>Respetar el horario de trabajo</a:t>
            </a:r>
            <a:endParaRPr dirty="0"/>
          </a:p>
          <a:p>
            <a:pPr marL="411480" lvl="2" indent="-411480" algn="l" rtl="0">
              <a:lnSpc>
                <a:spcPct val="85000"/>
              </a:lnSpc>
              <a:spcBef>
                <a:spcPts val="450"/>
              </a:spcBef>
              <a:spcAft>
                <a:spcPts val="0"/>
              </a:spcAft>
              <a:buClr>
                <a:srgbClr val="262626"/>
              </a:buClr>
              <a:buSzPts val="2400"/>
              <a:buChar char=" "/>
            </a:pPr>
            <a:r>
              <a:rPr lang="es-ES" sz="2400" dirty="0"/>
              <a:t>Establecer la duración de la entrevista</a:t>
            </a:r>
            <a:endParaRPr dirty="0"/>
          </a:p>
          <a:p>
            <a:pPr marL="617220" lvl="3" indent="-617220" algn="l" rtl="0">
              <a:lnSpc>
                <a:spcPct val="85000"/>
              </a:lnSpc>
              <a:spcBef>
                <a:spcPts val="450"/>
              </a:spcBef>
              <a:spcAft>
                <a:spcPts val="0"/>
              </a:spcAft>
              <a:buClr>
                <a:srgbClr val="262626"/>
              </a:buClr>
              <a:buSzPts val="2000"/>
              <a:buChar char=" "/>
            </a:pPr>
            <a:r>
              <a:rPr lang="es-ES" sz="2000" dirty="0"/>
              <a:t>Cuanto mayor es el cargo del entrevistado menor tiempo se debe utilizar</a:t>
            </a:r>
            <a:endParaRPr dirty="0"/>
          </a:p>
          <a:p>
            <a:pPr marL="411480" lvl="2" indent="-411480" algn="l" rtl="0">
              <a:lnSpc>
                <a:spcPct val="85000"/>
              </a:lnSpc>
              <a:spcBef>
                <a:spcPts val="450"/>
              </a:spcBef>
              <a:spcAft>
                <a:spcPts val="0"/>
              </a:spcAft>
              <a:buClr>
                <a:srgbClr val="262626"/>
              </a:buClr>
              <a:buSzPts val="2400"/>
              <a:buChar char=" "/>
            </a:pPr>
            <a:r>
              <a:rPr lang="es-ES" sz="2400" dirty="0"/>
              <a:t>Obtener el permiso del supervisor o jefe </a:t>
            </a:r>
            <a:endParaRPr dirty="0"/>
          </a:p>
          <a:p>
            <a:pPr marL="411480" lvl="2" indent="-411480" algn="l" rtl="0">
              <a:lnSpc>
                <a:spcPct val="85000"/>
              </a:lnSpc>
              <a:spcBef>
                <a:spcPts val="450"/>
              </a:spcBef>
              <a:spcAft>
                <a:spcPts val="0"/>
              </a:spcAft>
              <a:buClr>
                <a:srgbClr val="262626"/>
              </a:buClr>
              <a:buSzPts val="2400"/>
              <a:buChar char=" "/>
            </a:pPr>
            <a:r>
              <a:rPr lang="es-ES" sz="2400" dirty="0"/>
              <a:t>La entrevista es personal y debe realizarse en un lugar privado</a:t>
            </a:r>
            <a:endParaRPr sz="2400" dirty="0"/>
          </a:p>
        </p:txBody>
      </p:sp>
      <p:sp>
        <p:nvSpPr>
          <p:cNvPr id="1193" name="Google Shape;1193;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9" name="Google Shape;1199;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sp>
        <p:nvSpPr>
          <p:cNvPr id="1200" name="Google Shape;1200;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201" name="Google Shape;1201;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02" name="Google Shape;1202;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86</a:t>
            </a:fld>
            <a:endParaRPr/>
          </a:p>
        </p:txBody>
      </p:sp>
      <p:sp>
        <p:nvSpPr>
          <p:cNvPr id="1208" name="Google Shape;1208;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(1)</a:t>
            </a:r>
            <a:endParaRPr sz="2400" b="1" i="0" u="none" strike="noStrike" cap="none">
              <a:solidFill>
                <a:srgbClr val="4B5064"/>
              </a:solidFill>
              <a:latin typeface="Calibri"/>
              <a:ea typeface="Calibri"/>
              <a:cs typeface="Calibri"/>
              <a:sym typeface="Calibri"/>
            </a:endParaRPr>
          </a:p>
        </p:txBody>
      </p:sp>
      <p:pic>
        <p:nvPicPr>
          <p:cNvPr id="1209" name="Google Shape;1209;p138"/>
          <p:cNvPicPr preferRelativeResize="0"/>
          <p:nvPr/>
        </p:nvPicPr>
        <p:blipFill rotWithShape="1">
          <a:blip r:embed="rId3">
            <a:alphaModFix/>
          </a:blip>
          <a:srcRect/>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1e58aeebf75_0_1"/>
          <p:cNvSpPr txBox="1">
            <a:spLocks noGrp="1"/>
          </p:cNvSpPr>
          <p:nvPr>
            <p:ph type="sldNum" idx="12"/>
          </p:nvPr>
        </p:nvSpPr>
        <p:spPr>
          <a:xfrm>
            <a:off x="9286734" y="2852615"/>
            <a:ext cx="29379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87</a:t>
            </a:fld>
            <a:endParaRPr/>
          </a:p>
        </p:txBody>
      </p:sp>
      <p:sp>
        <p:nvSpPr>
          <p:cNvPr id="1215" name="Google Shape;1215;g1e58aeebf75_0_1"/>
          <p:cNvSpPr txBox="1"/>
          <p:nvPr/>
        </p:nvSpPr>
        <p:spPr>
          <a:xfrm>
            <a:off x="0" y="332658"/>
            <a:ext cx="2650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(2)</a:t>
            </a:r>
            <a:endParaRPr sz="2400" b="1" i="0" u="none" strike="noStrike" cap="none">
              <a:solidFill>
                <a:srgbClr val="4B5064"/>
              </a:solidFill>
              <a:latin typeface="Calibri"/>
              <a:ea typeface="Calibri"/>
              <a:cs typeface="Calibri"/>
              <a:sym typeface="Calibri"/>
            </a:endParaRPr>
          </a:p>
        </p:txBody>
      </p:sp>
      <p:pic>
        <p:nvPicPr>
          <p:cNvPr id="1216" name="Google Shape;1216;g1e58aeebf75_0_1"/>
          <p:cNvPicPr preferRelativeResize="0"/>
          <p:nvPr/>
        </p:nvPicPr>
        <p:blipFill rotWithShape="1">
          <a:blip r:embed="rId3">
            <a:alphaModFix/>
          </a:blip>
          <a:srcRect/>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22" name="Google Shape;1222;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000"/>
              <a:buFont typeface="Arial"/>
              <a:buChar char="»"/>
            </a:pPr>
            <a:r>
              <a:rPr lang="es-ES" sz="3000" dirty="0"/>
              <a:t>Cómo conducir la entrevista</a:t>
            </a:r>
            <a:endParaRPr dirty="0"/>
          </a:p>
          <a:p>
            <a:pPr marL="411480" lvl="2" indent="-411480" algn="l" rtl="0">
              <a:lnSpc>
                <a:spcPct val="85000"/>
              </a:lnSpc>
              <a:spcBef>
                <a:spcPts val="450"/>
              </a:spcBef>
              <a:spcAft>
                <a:spcPts val="0"/>
              </a:spcAft>
              <a:buClr>
                <a:srgbClr val="262626"/>
              </a:buClr>
              <a:buSzPts val="2200"/>
              <a:buChar char=" "/>
            </a:pPr>
            <a:r>
              <a:rPr lang="es-ES" sz="2200" dirty="0"/>
              <a:t>Respete el horario y los tiempos definidos</a:t>
            </a:r>
            <a:endParaRPr dirty="0"/>
          </a:p>
          <a:p>
            <a:pPr marL="411480" lvl="2" indent="-411480" algn="l" rtl="0">
              <a:lnSpc>
                <a:spcPct val="85000"/>
              </a:lnSpc>
              <a:spcBef>
                <a:spcPts val="450"/>
              </a:spcBef>
              <a:spcAft>
                <a:spcPts val="0"/>
              </a:spcAft>
              <a:buClr>
                <a:srgbClr val="262626"/>
              </a:buClr>
              <a:buSzPts val="2200"/>
              <a:buChar char=" "/>
            </a:pPr>
            <a:r>
              <a:rPr lang="es-ES" sz="2200" dirty="0"/>
              <a:t>Si es en una sala de reunión llegue antes para asegurar las condiciones de la misma</a:t>
            </a:r>
            <a:endParaRPr dirty="0"/>
          </a:p>
          <a:p>
            <a:pPr marL="411480" lvl="2" indent="-411480" algn="l" rtl="0">
              <a:lnSpc>
                <a:spcPct val="85000"/>
              </a:lnSpc>
              <a:spcBef>
                <a:spcPts val="450"/>
              </a:spcBef>
              <a:spcAft>
                <a:spcPts val="0"/>
              </a:spcAft>
              <a:buClr>
                <a:srgbClr val="262626"/>
              </a:buClr>
              <a:buSzPts val="2200"/>
              <a:buChar char=" "/>
            </a:pPr>
            <a:r>
              <a:rPr lang="es-ES" sz="2200" dirty="0"/>
              <a:t>Inicie la entrevista saludando, presentándose y agradeciendo la atención</a:t>
            </a:r>
            <a:endParaRPr dirty="0"/>
          </a:p>
          <a:p>
            <a:pPr marL="411480" lvl="2" indent="-411480" algn="l" rtl="0">
              <a:lnSpc>
                <a:spcPct val="85000"/>
              </a:lnSpc>
              <a:spcBef>
                <a:spcPts val="450"/>
              </a:spcBef>
              <a:spcAft>
                <a:spcPts val="0"/>
              </a:spcAft>
              <a:buClr>
                <a:srgbClr val="262626"/>
              </a:buClr>
              <a:buSzPts val="2200"/>
              <a:buChar char=" "/>
            </a:pPr>
            <a:r>
              <a:rPr lang="es-ES" sz="2200" dirty="0"/>
              <a:t>Mencione el propósito de la misma y la duración </a:t>
            </a:r>
            <a:endParaRPr dirty="0"/>
          </a:p>
          <a:p>
            <a:pPr marL="411480" lvl="2" indent="-411480" algn="l" rtl="0">
              <a:lnSpc>
                <a:spcPct val="85000"/>
              </a:lnSpc>
              <a:spcBef>
                <a:spcPts val="450"/>
              </a:spcBef>
              <a:spcAft>
                <a:spcPts val="0"/>
              </a:spcAft>
              <a:buClr>
                <a:srgbClr val="262626"/>
              </a:buClr>
              <a:buSzPts val="2200"/>
              <a:buChar char=" "/>
            </a:pPr>
            <a:r>
              <a:rPr lang="es-ES" sz="2200" dirty="0"/>
              <a:t>Escuche con atención y observe al entrevistado, tome nota de las respuestas verbales y no verbales </a:t>
            </a:r>
            <a:endParaRPr dirty="0"/>
          </a:p>
          <a:p>
            <a:pPr marL="411480" lvl="2" indent="-411480" algn="l" rtl="0">
              <a:lnSpc>
                <a:spcPct val="85000"/>
              </a:lnSpc>
              <a:spcBef>
                <a:spcPts val="450"/>
              </a:spcBef>
              <a:spcAft>
                <a:spcPts val="0"/>
              </a:spcAft>
              <a:buClr>
                <a:srgbClr val="262626"/>
              </a:buClr>
              <a:buSzPts val="2200"/>
              <a:buChar char=" "/>
            </a:pPr>
            <a:r>
              <a:rPr lang="es-ES" sz="2200" dirty="0"/>
              <a:t>Concluya la entrevista expresando su agradecimiento</a:t>
            </a:r>
            <a:endParaRPr dirty="0"/>
          </a:p>
          <a:p>
            <a:pPr marL="411480" lvl="2" indent="-411480" algn="l" rtl="0">
              <a:lnSpc>
                <a:spcPct val="85000"/>
              </a:lnSpc>
              <a:spcBef>
                <a:spcPts val="450"/>
              </a:spcBef>
              <a:spcAft>
                <a:spcPts val="0"/>
              </a:spcAft>
              <a:buClr>
                <a:srgbClr val="262626"/>
              </a:buClr>
              <a:buSzPts val="2200"/>
              <a:buChar char=" "/>
            </a:pPr>
            <a:r>
              <a:rPr lang="es-ES" sz="2200" dirty="0"/>
              <a:t>Haga una breve conclusión de la entrevista para ganar la confianza del entrevistado</a:t>
            </a:r>
            <a:endParaRPr dirty="0"/>
          </a:p>
          <a:p>
            <a:pPr marL="260604" lvl="1" indent="-142875" algn="l" rtl="0">
              <a:lnSpc>
                <a:spcPct val="85000"/>
              </a:lnSpc>
              <a:spcBef>
                <a:spcPts val="450"/>
              </a:spcBef>
              <a:spcAft>
                <a:spcPts val="0"/>
              </a:spcAft>
              <a:buClr>
                <a:srgbClr val="262626"/>
              </a:buClr>
              <a:buSzPts val="1800"/>
              <a:buNone/>
            </a:pPr>
            <a:endParaRPr dirty="0"/>
          </a:p>
          <a:p>
            <a:pPr marL="68580" lvl="0" indent="0" algn="l" rtl="0">
              <a:lnSpc>
                <a:spcPct val="85000"/>
              </a:lnSpc>
              <a:spcBef>
                <a:spcPts val="975"/>
              </a:spcBef>
              <a:spcAft>
                <a:spcPts val="0"/>
              </a:spcAft>
              <a:buClr>
                <a:srgbClr val="C00000"/>
              </a:buClr>
              <a:buSzPts val="1800"/>
              <a:buFont typeface="Arial"/>
              <a:buNone/>
            </a:pPr>
            <a:endParaRPr dirty="0"/>
          </a:p>
        </p:txBody>
      </p:sp>
      <p:sp>
        <p:nvSpPr>
          <p:cNvPr id="1223" name="Google Shape;1223;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4" name="Google Shape;1224;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225" name="Google Shape;1225;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88</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31" name="Google Shape;1231;p140"/>
          <p:cNvSpPr txBox="1">
            <a:spLocks noGrp="1"/>
          </p:cNvSpPr>
          <p:nvPr>
            <p:ph type="body" idx="1"/>
          </p:nvPr>
        </p:nvSpPr>
        <p:spPr>
          <a:xfrm>
            <a:off x="637769" y="1941821"/>
            <a:ext cx="4682264" cy="3767328"/>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232" name="Google Shape;1232;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3" name="Google Shape;1233;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4" name="Google Shape;1234;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235" name="Google Shape;1235;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Ingeniería de Software I  2024</a:t>
            </a:r>
            <a:endParaRPr dirty="0"/>
          </a:p>
        </p:txBody>
      </p:sp>
      <p:sp>
        <p:nvSpPr>
          <p:cNvPr id="1236" name="Google Shape;1236;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7" name="Google Shape;357;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8" name="Google Shape;358;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9" name="Google Shape;359;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42" name="Google Shape;1242;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
        <p:nvSpPr>
          <p:cNvPr id="1243" name="Google Shape;1243;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6858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4" name="Google Shape;1244;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141" descr="Desarrollo de la auditoría. Realizar entrevistas (2/2)"/>
          <p:cNvPicPr preferRelativeResize="0"/>
          <p:nvPr/>
        </p:nvPicPr>
        <p:blipFill rotWithShape="1">
          <a:blip r:embed="rId3">
            <a:alphaModFix/>
          </a:blip>
          <a:srcRect/>
          <a:stretch/>
        </p:blipFill>
        <p:spPr>
          <a:xfrm>
            <a:off x="4275427" y="4221088"/>
            <a:ext cx="2635897" cy="2116346"/>
          </a:xfrm>
          <a:prstGeom prst="rect">
            <a:avLst/>
          </a:prstGeom>
          <a:noFill/>
          <a:ln>
            <a:noFill/>
          </a:ln>
        </p:spPr>
      </p:pic>
      <p:sp>
        <p:nvSpPr>
          <p:cNvPr id="1246" name="Google Shape;1246;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52" name="Google Shape;1252;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
        <p:nvSpPr>
          <p:cNvPr id="1253" name="Google Shape;1253;p142"/>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5" name="Google Shape;1255;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dirty="0"/>
              <a:t>Entrevistas (</a:t>
            </a:r>
            <a:r>
              <a:rPr lang="es-ES" sz="4000" b="1" dirty="0" err="1"/>
              <a:t>Whitten</a:t>
            </a:r>
            <a:r>
              <a:rPr lang="es-ES" sz="4000" b="1" dirty="0"/>
              <a:t>)</a:t>
            </a:r>
            <a:endParaRPr sz="4000" b="1" dirty="0"/>
          </a:p>
        </p:txBody>
      </p:sp>
      <p:sp>
        <p:nvSpPr>
          <p:cNvPr id="1261" name="Google Shape;1261;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sp>
        <p:nvSpPr>
          <p:cNvPr id="1262" name="Google Shape;1262;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4000"/>
              <a:buFont typeface="Arial"/>
              <a:buChar char="»"/>
            </a:pPr>
            <a:r>
              <a:rPr lang="es-ES" sz="2400"/>
              <a:t>El lenguaje corporal</a:t>
            </a:r>
            <a:endParaRPr sz="2400"/>
          </a:p>
          <a:p>
            <a:pPr marL="260604" lvl="1" indent="-257175" algn="l" rtl="0">
              <a:lnSpc>
                <a:spcPct val="85000"/>
              </a:lnSpc>
              <a:spcBef>
                <a:spcPts val="450"/>
              </a:spcBef>
              <a:spcAft>
                <a:spcPts val="0"/>
              </a:spcAft>
              <a:buClr>
                <a:srgbClr val="262626"/>
              </a:buClr>
              <a:buSzPts val="4000"/>
              <a:buChar char=" "/>
            </a:pPr>
            <a:r>
              <a:rPr lang="es-ES" sz="2400"/>
              <a:t>Información no verbal que comunicamos</a:t>
            </a:r>
            <a:endParaRPr sz="2400"/>
          </a:p>
          <a:p>
            <a:pPr marL="411480" lvl="2" indent="-411480" algn="l" rtl="0">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marL="411480" lvl="2" indent="-411480" algn="l" rtl="0">
              <a:lnSpc>
                <a:spcPct val="85000"/>
              </a:lnSpc>
              <a:spcBef>
                <a:spcPts val="450"/>
              </a:spcBef>
              <a:spcAft>
                <a:spcPts val="0"/>
              </a:spcAft>
              <a:buClr>
                <a:srgbClr val="262626"/>
              </a:buClr>
              <a:buSzPts val="3200"/>
              <a:buChar char=" "/>
            </a:pPr>
            <a:r>
              <a:rPr lang="es-ES" sz="2400"/>
              <a:t>Las más importantes son:</a:t>
            </a:r>
            <a:endParaRPr sz="2400"/>
          </a:p>
          <a:p>
            <a:pPr marL="617220" lvl="3" indent="-617220" algn="l" rtl="0">
              <a:lnSpc>
                <a:spcPct val="85000"/>
              </a:lnSpc>
              <a:spcBef>
                <a:spcPts val="450"/>
              </a:spcBef>
              <a:spcAft>
                <a:spcPts val="0"/>
              </a:spcAft>
              <a:buClr>
                <a:srgbClr val="262626"/>
              </a:buClr>
              <a:buSzPts val="2800"/>
              <a:buChar char=" "/>
            </a:pPr>
            <a:r>
              <a:rPr lang="es-ES" sz="2400"/>
              <a:t>Expresiones faciales</a:t>
            </a:r>
            <a:endParaRPr sz="2400"/>
          </a:p>
          <a:p>
            <a:pPr marL="617220" lvl="3" indent="-617220" algn="l" rtl="0">
              <a:lnSpc>
                <a:spcPct val="85000"/>
              </a:lnSpc>
              <a:spcBef>
                <a:spcPts val="450"/>
              </a:spcBef>
              <a:spcAft>
                <a:spcPts val="0"/>
              </a:spcAft>
              <a:buClr>
                <a:srgbClr val="262626"/>
              </a:buClr>
              <a:buSzPts val="2800"/>
              <a:buChar char=" "/>
            </a:pPr>
            <a:r>
              <a:rPr lang="es-ES" sz="2400"/>
              <a:t>Contacto visual</a:t>
            </a:r>
            <a:endParaRPr sz="2400"/>
          </a:p>
          <a:p>
            <a:pPr marL="617220" lvl="3" indent="-617220" algn="l" rtl="0">
              <a:lnSpc>
                <a:spcPct val="85000"/>
              </a:lnSpc>
              <a:spcBef>
                <a:spcPts val="450"/>
              </a:spcBef>
              <a:spcAft>
                <a:spcPts val="0"/>
              </a:spcAft>
              <a:buClr>
                <a:srgbClr val="262626"/>
              </a:buClr>
              <a:buSzPts val="2800"/>
              <a:buChar char=" "/>
            </a:pPr>
            <a:r>
              <a:rPr lang="es-ES" sz="2400"/>
              <a:t>Postura</a:t>
            </a:r>
            <a:endParaRPr sz="2400"/>
          </a:p>
        </p:txBody>
      </p:sp>
      <p:sp>
        <p:nvSpPr>
          <p:cNvPr id="1263" name="Google Shape;1263;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4" name="Google Shape;1264;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65" name="Google Shape;1265;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Bibliografía</a:t>
            </a:r>
            <a:endParaRPr sz="4000" b="1"/>
          </a:p>
        </p:txBody>
      </p:sp>
      <p:sp>
        <p:nvSpPr>
          <p:cNvPr id="1271" name="Google Shape;1271;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273" name="Google Shape;1273;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5279</Words>
  <Application>Microsoft Office PowerPoint</Application>
  <PresentationFormat>Personalizado</PresentationFormat>
  <Paragraphs>874</Paragraphs>
  <Slides>93</Slides>
  <Notes>93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0</vt:i4>
      </vt:variant>
      <vt:variant>
        <vt:lpstr>Títulos de diapositiva</vt:lpstr>
      </vt:variant>
      <vt:variant>
        <vt:i4>93</vt:i4>
      </vt:variant>
    </vt:vector>
  </HeadingPairs>
  <TitlesOfParts>
    <vt:vector size="97" baseType="lpstr">
      <vt:lpstr>Arial</vt:lpstr>
      <vt:lpstr>Calibri</vt:lpstr>
      <vt:lpstr>Noto Sans Symbols</vt:lpstr>
      <vt:lpstr>Retrospección</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Tipos de producto de software Software libre</vt:lpstr>
      <vt:lpstr>Clasificación del Software</vt:lpstr>
      <vt:lpstr>Software -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lpstr>Elicitación de Requerimientos</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Cuestionarios</vt:lpstr>
      <vt:lpstr>Cuestionarios</vt:lpstr>
      <vt:lpstr>Cuestionarios</vt:lpstr>
      <vt:lpstr>Cuestionarios</vt:lpstr>
      <vt:lpstr>Cuestionarios</vt:lpstr>
      <vt:lpstr>Cuestionarios</vt:lpstr>
      <vt:lpstr>Cuestionarios</vt:lpstr>
      <vt:lpstr>Entrevistas</vt:lpstr>
      <vt:lpstr>Presentación de PowerPoint</vt:lpstr>
      <vt:lpstr>Presentación de PowerPoint</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Presentación de PowerPoint</vt:lpstr>
      <vt:lpstr>Entrevistas (Whitten)</vt:lpstr>
      <vt:lpstr>Entrevistas (Whitten)</vt:lpstr>
      <vt:lpstr>Entrevistas (Whitten)</vt:lpstr>
      <vt:lpstr>Entrevistas (Whitten)</vt:lpstr>
      <vt:lpstr>Entrevistas (Whitten)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TAIEL NUNES</cp:lastModifiedBy>
  <cp:revision>5</cp:revision>
  <dcterms:created xsi:type="dcterms:W3CDTF">2011-08-01T13:16:26Z</dcterms:created>
  <dcterms:modified xsi:type="dcterms:W3CDTF">2024-09-29T02:54:34Z</dcterms:modified>
</cp:coreProperties>
</file>